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488" r:id="rId2"/>
    <p:sldId id="498" r:id="rId3"/>
    <p:sldId id="369" r:id="rId4"/>
    <p:sldId id="505" r:id="rId5"/>
    <p:sldId id="502" r:id="rId6"/>
    <p:sldId id="368" r:id="rId7"/>
    <p:sldId id="404" r:id="rId8"/>
    <p:sldId id="472" r:id="rId9"/>
    <p:sldId id="299" r:id="rId10"/>
    <p:sldId id="287" r:id="rId11"/>
    <p:sldId id="493" r:id="rId12"/>
    <p:sldId id="494" r:id="rId13"/>
    <p:sldId id="504" r:id="rId14"/>
    <p:sldId id="501" r:id="rId15"/>
    <p:sldId id="503" r:id="rId16"/>
    <p:sldId id="415" r:id="rId17"/>
    <p:sldId id="305" r:id="rId18"/>
  </p:sldIdLst>
  <p:sldSz cx="9144000" cy="6858000" type="screen4x3"/>
  <p:notesSz cx="6858000" cy="9144000"/>
  <p:custShowLst>
    <p:custShow name="Presentación personalizada 1" id="0">
      <p:sldLst>
        <p:sld r:id="rId11"/>
        <p:sld r:id="rId10"/>
        <p:sld r:id="rId18"/>
      </p:sldLst>
    </p:custShow>
  </p:custShowLst>
  <p:custDataLst>
    <p:tags r:id="rId20"/>
  </p:custDataLst>
  <p:defaultTextStyle>
    <a:defPPr>
      <a:defRPr lang="es-C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-106" charset="0"/>
        <a:ea typeface="Arial" pitchFamily="-106" charset="0"/>
        <a:cs typeface="Arial" pitchFamily="-106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-106" charset="0"/>
        <a:ea typeface="Arial" pitchFamily="-106" charset="0"/>
        <a:cs typeface="Arial" pitchFamily="-106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-106" charset="0"/>
        <a:ea typeface="Arial" pitchFamily="-106" charset="0"/>
        <a:cs typeface="Arial" pitchFamily="-106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-106" charset="0"/>
        <a:ea typeface="Arial" pitchFamily="-106" charset="0"/>
        <a:cs typeface="Arial" pitchFamily="-106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-106" charset="0"/>
        <a:ea typeface="Arial" pitchFamily="-106" charset="0"/>
        <a:cs typeface="Arial" pitchFamily="-106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pitchFamily="-106" charset="0"/>
        <a:ea typeface="Arial" pitchFamily="-106" charset="0"/>
        <a:cs typeface="Arial" pitchFamily="-106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pitchFamily="-106" charset="0"/>
        <a:ea typeface="Arial" pitchFamily="-106" charset="0"/>
        <a:cs typeface="Arial" pitchFamily="-106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pitchFamily="-106" charset="0"/>
        <a:ea typeface="Arial" pitchFamily="-106" charset="0"/>
        <a:cs typeface="Arial" pitchFamily="-106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pitchFamily="-106" charset="0"/>
        <a:ea typeface="Arial" pitchFamily="-106" charset="0"/>
        <a:cs typeface="Arial" pitchFamily="-106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933DB5"/>
    <a:srgbClr val="00FF00"/>
    <a:srgbClr val="07539A"/>
    <a:srgbClr val="FF00FF"/>
    <a:srgbClr val="333333"/>
    <a:srgbClr val="DCDBCA"/>
    <a:srgbClr val="DEDDCC"/>
    <a:srgbClr val="CDCBB3"/>
    <a:srgbClr val="B719A0"/>
    <a:srgbClr val="00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83" autoAdjust="0"/>
    <p:restoredTop sz="96835" autoAdjust="0"/>
  </p:normalViewPr>
  <p:slideViewPr>
    <p:cSldViewPr showGuides="1">
      <p:cViewPr>
        <p:scale>
          <a:sx n="50" d="100"/>
          <a:sy n="50" d="100"/>
        </p:scale>
        <p:origin x="-2016" y="-456"/>
      </p:cViewPr>
      <p:guideLst>
        <p:guide orient="horz" pos="960"/>
        <p:guide pos="2832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224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A525468-AE35-6B46-B461-2A3A4438DD07}" type="datetimeFigureOut">
              <a:rPr lang="es-CL"/>
              <a:pPr/>
              <a:t>20-10-2015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CL" noProof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9F7905A-0E1F-5440-BB2C-E4340CDA0C64}" type="slidenum">
              <a:rPr lang="es-CL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="" xmlns:p14="http://schemas.microsoft.com/office/powerpoint/2010/main" val="11362766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7905A-0E1F-5440-BB2C-E4340CDA0C64}" type="slidenum">
              <a:rPr lang="es-CL" smtClean="0"/>
              <a:pPr/>
              <a:t>4</a:t>
            </a:fld>
            <a:endParaRPr lang="es-CL"/>
          </a:p>
        </p:txBody>
      </p:sp>
    </p:spTree>
    <p:extLst>
      <p:ext uri="{BB962C8B-B14F-4D97-AF65-F5344CB8AC3E}">
        <p14:creationId xmlns="" xmlns:p14="http://schemas.microsoft.com/office/powerpoint/2010/main" val="666481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E3DBC1-A9CF-064C-925F-2DCF082E5B65}" type="slidenum">
              <a:rPr lang="es-ES_tradnl"/>
              <a:pPr/>
              <a:t>8</a:t>
            </a:fld>
            <a:endParaRPr lang="es-ES_tradnl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>
              <a:latin typeface="Verdana" pitchFamily="-106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7905A-0E1F-5440-BB2C-E4340CDA0C64}" type="slidenum">
              <a:rPr lang="es-CL" smtClean="0"/>
              <a:pPr/>
              <a:t>15</a:t>
            </a:fld>
            <a:endParaRPr lang="es-CL"/>
          </a:p>
        </p:txBody>
      </p:sp>
    </p:spTree>
    <p:extLst>
      <p:ext uri="{BB962C8B-B14F-4D97-AF65-F5344CB8AC3E}">
        <p14:creationId xmlns="" xmlns:p14="http://schemas.microsoft.com/office/powerpoint/2010/main" val="2956000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CB48C1E-A24D-3B42-AA05-E9229C87054E}" type="datetimeFigureOut">
              <a:rPr lang="es-CL"/>
              <a:pPr/>
              <a:t>20-10-2015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B04011-C615-E643-8556-28549358BC87}" type="slidenum">
              <a:rPr lang="es-CL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38E6BD8-2E54-AC45-8380-C33243BE1064}" type="datetimeFigureOut">
              <a:rPr lang="es-CL"/>
              <a:pPr/>
              <a:t>20-10-2015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E5FDE1-2785-9448-AA14-4CBA153EADA4}" type="slidenum">
              <a:rPr lang="es-CL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3463E2-E48D-BA43-9682-D6B209B29449}" type="datetimeFigureOut">
              <a:rPr lang="es-CL"/>
              <a:pPr/>
              <a:t>20-10-2015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09AACF-6B95-6746-9E1F-111876D38A30}" type="slidenum">
              <a:rPr lang="es-CL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A4C763A-F904-4A43-8D21-F10FC4817989}" type="datetimeFigureOut">
              <a:rPr lang="es-CL"/>
              <a:pPr/>
              <a:t>20-10-2015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501D00-094F-4742-8951-0DC55E9929BD}" type="slidenum">
              <a:rPr lang="es-CL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35E387C-02F9-224A-BB87-4F8C67E9B696}" type="datetimeFigureOut">
              <a:rPr lang="es-CL"/>
              <a:pPr/>
              <a:t>20-10-2015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DECD7E-70D7-9F43-9435-B1D51C8BF481}" type="slidenum">
              <a:rPr lang="es-CL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C308F21-5EAF-274B-A22E-D52A339762FF}" type="datetimeFigureOut">
              <a:rPr lang="es-CL"/>
              <a:pPr/>
              <a:t>20-10-2015</a:t>
            </a:fld>
            <a:endParaRPr lang="es-CL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F86083-2841-7C45-80B1-E970A4BDE4CB}" type="slidenum">
              <a:rPr lang="es-CL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A6CCFA-1745-344E-A84D-A22DCB43F539}" type="datetimeFigureOut">
              <a:rPr lang="es-CL"/>
              <a:pPr/>
              <a:t>20-10-2015</a:t>
            </a:fld>
            <a:endParaRPr lang="es-CL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D8B9B1-E276-064D-8C87-77B711FA24CC}" type="slidenum">
              <a:rPr lang="es-CL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3883FBE-147E-AE46-BDA1-A74494A88E8C}" type="datetimeFigureOut">
              <a:rPr lang="es-CL"/>
              <a:pPr/>
              <a:t>20-10-2015</a:t>
            </a:fld>
            <a:endParaRPr lang="es-CL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314FC2-21F5-5C4E-B741-8E25DF085978}" type="slidenum">
              <a:rPr lang="es-CL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35DC1C6-DB99-CD43-B658-C13EB24877E0}" type="datetimeFigureOut">
              <a:rPr lang="es-CL"/>
              <a:pPr/>
              <a:t>20-10-2015</a:t>
            </a:fld>
            <a:endParaRPr lang="es-CL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77B74B-634E-3741-B0F4-D7690DEEF698}" type="slidenum">
              <a:rPr lang="es-CL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F09441-1CB2-7F44-AFE8-0BB20E2A0C66}" type="datetimeFigureOut">
              <a:rPr lang="es-CL"/>
              <a:pPr/>
              <a:t>20-10-2015</a:t>
            </a:fld>
            <a:endParaRPr lang="es-CL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8DD6DE-D77C-084B-97AE-03392D268855}" type="slidenum">
              <a:rPr lang="es-CL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05B059E-A003-CE4B-A614-0E4963D7CA43}" type="datetimeFigureOut">
              <a:rPr lang="es-CL"/>
              <a:pPr/>
              <a:t>20-10-2015</a:t>
            </a:fld>
            <a:endParaRPr lang="es-CL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94E66C-A828-7B46-8097-5E7A9A7C3FDF}" type="slidenum">
              <a:rPr lang="es-CL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5C1FECA2-83CE-C34A-A5AA-19206CF2DE39}" type="datetimeFigureOut">
              <a:rPr lang="es-CL"/>
              <a:pPr/>
              <a:t>20-10-2015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5B268EC8-F4DE-7148-B117-AA8838A7C2F0}" type="slidenum">
              <a:rPr lang="es-CL"/>
              <a:pPr/>
              <a:t>‹Nº›</a:t>
            </a:fld>
            <a:endParaRPr 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28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sz="24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»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3.xml"/><Relationship Id="rId7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microsoft.com/office/2007/relationships/hdphoto" Target="../media/hdphoto1.wdp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jpe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2050" name="1 Objeto" hidden="1"/>
          <p:cNvGraphicFramePr>
            <a:graphicFrameLocks noChangeAspect="1"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p:oleObj spid="_x0000_s2133" name="think-cell Slide" r:id="rId6" imgW="270" imgH="270" progId="">
              <p:embed/>
            </p:oleObj>
          </a:graphicData>
        </a:graphic>
      </p:graphicFrame>
      <p:sp>
        <p:nvSpPr>
          <p:cNvPr id="7" name="6 Rectángulo redondeado"/>
          <p:cNvSpPr/>
          <p:nvPr>
            <p:custDataLst>
              <p:tags r:id="rId2"/>
            </p:custDataLst>
          </p:nvPr>
        </p:nvSpPr>
        <p:spPr>
          <a:xfrm>
            <a:off x="3923928" y="188913"/>
            <a:ext cx="5256585" cy="2087959"/>
          </a:xfrm>
          <a:prstGeom prst="roundRect">
            <a:avLst>
              <a:gd name="adj" fmla="val 1921"/>
            </a:avLst>
          </a:prstGeom>
          <a:solidFill>
            <a:schemeClr val="tx1">
              <a:alpha val="6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cxnSp>
        <p:nvCxnSpPr>
          <p:cNvPr id="13" name="12 Conector recto"/>
          <p:cNvCxnSpPr/>
          <p:nvPr/>
        </p:nvCxnSpPr>
        <p:spPr>
          <a:xfrm flipH="1">
            <a:off x="6227577" y="620688"/>
            <a:ext cx="607" cy="10936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3"/>
          <p:cNvSpPr txBox="1">
            <a:spLocks noChangeArrowheads="1"/>
          </p:cNvSpPr>
          <p:nvPr/>
        </p:nvSpPr>
        <p:spPr bwMode="auto">
          <a:xfrm>
            <a:off x="3779912" y="637034"/>
            <a:ext cx="234086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s-ES_tradnl" sz="3200" dirty="0" smtClean="0">
                <a:solidFill>
                  <a:schemeClr val="bg1"/>
                </a:solidFill>
              </a:rPr>
              <a:t>REGIÓN DE LOS LAGOS</a:t>
            </a:r>
            <a:endParaRPr lang="es-MX" sz="3200" dirty="0">
              <a:solidFill>
                <a:schemeClr val="bg1"/>
              </a:solidFill>
            </a:endParaRPr>
          </a:p>
        </p:txBody>
      </p:sp>
      <p:pic>
        <p:nvPicPr>
          <p:cNvPr id="11" name="6 Imagen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6490"/>
          <a:stretch>
            <a:fillRect/>
          </a:stretch>
        </p:blipFill>
        <p:spPr bwMode="auto">
          <a:xfrm>
            <a:off x="7092280" y="490116"/>
            <a:ext cx="1763713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ackgroundRemoval t="9983" b="89932" l="3769" r="96776">
                        <a14:foregroundMark x1="35241" y1="36092" x2="35241" y2="36092"/>
                        <a14:foregroundMark x1="87648" y1="41041" x2="87648" y2="41041"/>
                        <a14:foregroundMark x1="92461" y1="77133" x2="92461" y2="77133"/>
                        <a14:foregroundMark x1="27384" y1="31143" x2="27384" y2="31143"/>
                        <a14:foregroundMark x1="44823" y1="73891" x2="44823" y2="73891"/>
                        <a14:foregroundMark x1="21708" y1="39249" x2="20527" y2="49744"/>
                        <a14:foregroundMark x1="17893" y1="43089" x2="16712" y2="45904"/>
                        <a14:foregroundMark x1="44687" y1="77474" x2="43824" y2="79693"/>
                        <a14:foregroundMark x1="34378" y1="80205" x2="34378" y2="80205"/>
                        <a14:foregroundMark x1="32925" y1="69710" x2="33515" y2="75768"/>
                        <a14:foregroundMark x1="49682" y1="76877" x2="52361" y2="79096"/>
                        <a14:foregroundMark x1="57947" y1="76877" x2="57947" y2="72440"/>
                        <a14:foregroundMark x1="65032" y1="77986" x2="65032" y2="71331"/>
                        <a14:foregroundMark x1="72661" y1="77474" x2="75023" y2="81314"/>
                        <a14:foregroundMark x1="80926" y1="80205" x2="82380" y2="72440"/>
                        <a14:backgroundMark x1="67075" y1="76877" x2="66803" y2="74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101" y="5373216"/>
            <a:ext cx="2976412" cy="15841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2641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  <p:sp>
        <p:nvSpPr>
          <p:cNvPr id="33" name="32 Rectángulo redondeado"/>
          <p:cNvSpPr>
            <a:spLocks noChangeArrowheads="1"/>
          </p:cNvSpPr>
          <p:nvPr/>
        </p:nvSpPr>
        <p:spPr bwMode="auto">
          <a:xfrm>
            <a:off x="-108520" y="2116584"/>
            <a:ext cx="3599706" cy="1168400"/>
          </a:xfrm>
          <a:prstGeom prst="roundRect">
            <a:avLst>
              <a:gd name="adj" fmla="val 1921"/>
            </a:avLst>
          </a:prstGeom>
          <a:solidFill>
            <a:schemeClr val="bg2">
              <a:lumMod val="10000"/>
              <a:alpha val="65097"/>
            </a:schemeClr>
          </a:solidFill>
          <a:ln w="25400">
            <a:noFill/>
            <a:round/>
            <a:headEnd/>
            <a:tailEnd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s-ES_tradnl">
              <a:solidFill>
                <a:srgbClr val="FFFFFF"/>
              </a:solidFill>
            </a:endParaRPr>
          </a:p>
        </p:txBody>
      </p:sp>
      <p:cxnSp>
        <p:nvCxnSpPr>
          <p:cNvPr id="27" name="26 Conector recto"/>
          <p:cNvCxnSpPr/>
          <p:nvPr/>
        </p:nvCxnSpPr>
        <p:spPr>
          <a:xfrm flipH="1">
            <a:off x="124967" y="2132856"/>
            <a:ext cx="325921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"/>
          <p:cNvCxnSpPr/>
          <p:nvPr/>
        </p:nvCxnSpPr>
        <p:spPr>
          <a:xfrm flipH="1">
            <a:off x="107505" y="3222923"/>
            <a:ext cx="3276673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28 CuadroTexto"/>
          <p:cNvSpPr txBox="1"/>
          <p:nvPr/>
        </p:nvSpPr>
        <p:spPr>
          <a:xfrm>
            <a:off x="124966" y="2318177"/>
            <a:ext cx="1187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SECTOR</a:t>
            </a:r>
            <a:r>
              <a:rPr lang="es-CL" spc="-15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s-CL" spc="-15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1303159" y="2210455"/>
            <a:ext cx="20810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ACUICOLA</a:t>
            </a:r>
            <a:endParaRPr lang="es-CL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444844" y="2584049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ALGUERO</a:t>
            </a:r>
            <a:endParaRPr lang="es-CL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8 Rectángulo redondeado"/>
          <p:cNvSpPr>
            <a:spLocks noChangeArrowheads="1"/>
          </p:cNvSpPr>
          <p:nvPr/>
        </p:nvSpPr>
        <p:spPr bwMode="auto">
          <a:xfrm>
            <a:off x="-29828" y="5733256"/>
            <a:ext cx="3673360" cy="1115600"/>
          </a:xfrm>
          <a:prstGeom prst="roundRect">
            <a:avLst>
              <a:gd name="adj" fmla="val 1921"/>
            </a:avLst>
          </a:prstGeom>
          <a:solidFill>
            <a:schemeClr val="bg2">
              <a:lumMod val="10000"/>
              <a:alpha val="65097"/>
            </a:schemeClr>
          </a:solidFill>
          <a:ln w="25400">
            <a:noFill/>
            <a:round/>
            <a:headEnd/>
            <a:tailEnd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08589" y="5733256"/>
            <a:ext cx="35493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FIC </a:t>
            </a:r>
            <a:r>
              <a:rPr lang="es-C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Uso y aplicación de </a:t>
            </a:r>
            <a:r>
              <a:rPr lang="es-CL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algas</a:t>
            </a:r>
            <a:r>
              <a:rPr lang="es-C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s-C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Marinas</a:t>
            </a:r>
            <a:r>
              <a:rPr lang="es-C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chilenas para </a:t>
            </a:r>
          </a:p>
          <a:p>
            <a:pPr algn="r"/>
            <a:r>
              <a:rPr lang="es-C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Consumo humano</a:t>
            </a:r>
            <a:endParaRPr lang="es-CL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10 Rectángulo redondeado"/>
          <p:cNvSpPr>
            <a:spLocks noChangeArrowheads="1"/>
          </p:cNvSpPr>
          <p:nvPr/>
        </p:nvSpPr>
        <p:spPr bwMode="auto">
          <a:xfrm>
            <a:off x="5456213" y="5628318"/>
            <a:ext cx="3673360" cy="1115600"/>
          </a:xfrm>
          <a:prstGeom prst="roundRect">
            <a:avLst>
              <a:gd name="adj" fmla="val 1921"/>
            </a:avLst>
          </a:prstGeom>
          <a:solidFill>
            <a:schemeClr val="bg2">
              <a:lumMod val="10000"/>
              <a:alpha val="65097"/>
            </a:schemeClr>
          </a:solidFill>
          <a:ln w="25400">
            <a:noFill/>
            <a:round/>
            <a:headEnd/>
            <a:tailEnd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5594630" y="5628318"/>
            <a:ext cx="35493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FIA </a:t>
            </a:r>
            <a:r>
              <a:rPr lang="es-C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exportará a </a:t>
            </a:r>
            <a:r>
              <a:rPr lang="es-CL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JAPON</a:t>
            </a:r>
          </a:p>
          <a:p>
            <a:r>
              <a:rPr lang="es-C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pastas</a:t>
            </a:r>
            <a:r>
              <a:rPr lang="es-C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pPr algn="r"/>
            <a:r>
              <a:rPr lang="es-C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Chips elaborados</a:t>
            </a:r>
            <a:endParaRPr lang="es-CL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12 Rectángulo redondeado"/>
          <p:cNvSpPr>
            <a:spLocks noChangeArrowheads="1"/>
          </p:cNvSpPr>
          <p:nvPr/>
        </p:nvSpPr>
        <p:spPr bwMode="auto">
          <a:xfrm>
            <a:off x="4572000" y="9143"/>
            <a:ext cx="4609464" cy="1508105"/>
          </a:xfrm>
          <a:prstGeom prst="roundRect">
            <a:avLst>
              <a:gd name="adj" fmla="val 1921"/>
            </a:avLst>
          </a:prstGeom>
          <a:solidFill>
            <a:schemeClr val="bg2">
              <a:lumMod val="10000"/>
              <a:alpha val="65097"/>
            </a:schemeClr>
          </a:solidFill>
          <a:ln w="25400">
            <a:noFill/>
            <a:round/>
            <a:headEnd/>
            <a:tailEnd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4644008" y="9144"/>
            <a:ext cx="448556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Población consumidora </a:t>
            </a:r>
            <a:r>
              <a:rPr lang="es-C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estable</a:t>
            </a:r>
            <a:r>
              <a:rPr lang="es-CL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r"/>
            <a:r>
              <a:rPr lang="es-CL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Aumento de valor agregado v/s volúmenes</a:t>
            </a:r>
          </a:p>
          <a:p>
            <a:r>
              <a:rPr lang="es-CL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Ventajas competitivas</a:t>
            </a:r>
          </a:p>
        </p:txBody>
      </p:sp>
      <p:sp>
        <p:nvSpPr>
          <p:cNvPr id="15" name="14 Rectángulo redondeado"/>
          <p:cNvSpPr>
            <a:spLocks noChangeArrowheads="1"/>
          </p:cNvSpPr>
          <p:nvPr/>
        </p:nvSpPr>
        <p:spPr bwMode="auto">
          <a:xfrm>
            <a:off x="4978102" y="2318177"/>
            <a:ext cx="4609464" cy="2118935"/>
          </a:xfrm>
          <a:prstGeom prst="roundRect">
            <a:avLst>
              <a:gd name="adj" fmla="val 1921"/>
            </a:avLst>
          </a:prstGeom>
          <a:solidFill>
            <a:schemeClr val="bg2">
              <a:lumMod val="10000"/>
              <a:alpha val="65097"/>
            </a:schemeClr>
          </a:solidFill>
          <a:ln w="25400">
            <a:noFill/>
            <a:round/>
            <a:headEnd/>
            <a:tailEnd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5436096" y="2636912"/>
            <a:ext cx="352839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IMPORTACIONES</a:t>
            </a:r>
          </a:p>
          <a:p>
            <a:r>
              <a:rPr lang="es-CL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Chile 915.333 Ton.</a:t>
            </a:r>
          </a:p>
          <a:p>
            <a:r>
              <a:rPr lang="es-C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China 30.529.903 Ton</a:t>
            </a:r>
            <a:r>
              <a:rPr lang="es-C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s-CL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Corea </a:t>
            </a:r>
            <a:r>
              <a:rPr lang="es-CL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6.487.487 </a:t>
            </a:r>
            <a:r>
              <a:rPr lang="es-CL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Ton</a:t>
            </a:r>
            <a:r>
              <a:rPr lang="es-CL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s-CL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Japón </a:t>
            </a:r>
            <a:r>
              <a:rPr lang="es-CL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4.167.561 </a:t>
            </a:r>
            <a:r>
              <a:rPr lang="es-CL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Ton</a:t>
            </a:r>
            <a:r>
              <a:rPr lang="es-CL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s-CL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19 Rectángulo redondeado"/>
          <p:cNvSpPr>
            <a:spLocks noChangeArrowheads="1"/>
          </p:cNvSpPr>
          <p:nvPr/>
        </p:nvSpPr>
        <p:spPr bwMode="auto">
          <a:xfrm>
            <a:off x="1054321" y="3901419"/>
            <a:ext cx="3599706" cy="1168400"/>
          </a:xfrm>
          <a:prstGeom prst="roundRect">
            <a:avLst>
              <a:gd name="adj" fmla="val 1921"/>
            </a:avLst>
          </a:prstGeom>
          <a:solidFill>
            <a:schemeClr val="bg2">
              <a:lumMod val="10000"/>
              <a:alpha val="65097"/>
            </a:schemeClr>
          </a:solidFill>
          <a:ln w="25400">
            <a:solidFill>
              <a:srgbClr val="00FF00"/>
            </a:solidFill>
            <a:round/>
            <a:headEnd/>
            <a:tailEnd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1997625" y="4021613"/>
            <a:ext cx="17130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P.E.R</a:t>
            </a:r>
            <a:endParaRPr lang="es-CL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75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75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750"/>
                            </p:stCondLst>
                            <p:childTnLst>
                              <p:par>
                                <p:cTn id="6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750"/>
                            </p:stCondLst>
                            <p:childTnLst>
                              <p:par>
                                <p:cTn id="7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29" grpId="0"/>
      <p:bldP spid="30" grpId="0"/>
      <p:bldP spid="31" grpId="0"/>
      <p:bldP spid="9" grpId="0" animBg="1"/>
      <p:bldP spid="10" grpId="0"/>
      <p:bldP spid="11" grpId="0" animBg="1"/>
      <p:bldP spid="12" grpId="0"/>
      <p:bldP spid="13" grpId="0" animBg="1"/>
      <p:bldP spid="14" grpId="0"/>
      <p:bldP spid="15" grpId="0" animBg="1"/>
      <p:bldP spid="16" grpId="0"/>
      <p:bldP spid="20" grpId="0" animBg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  <p:sp>
        <p:nvSpPr>
          <p:cNvPr id="5" name="4 Rectángulo redondeado"/>
          <p:cNvSpPr>
            <a:spLocks noChangeArrowheads="1"/>
          </p:cNvSpPr>
          <p:nvPr/>
        </p:nvSpPr>
        <p:spPr bwMode="auto">
          <a:xfrm>
            <a:off x="5456213" y="2844800"/>
            <a:ext cx="3599706" cy="1168400"/>
          </a:xfrm>
          <a:prstGeom prst="roundRect">
            <a:avLst>
              <a:gd name="adj" fmla="val 1921"/>
            </a:avLst>
          </a:prstGeom>
          <a:solidFill>
            <a:schemeClr val="bg2">
              <a:lumMod val="10000"/>
              <a:alpha val="65097"/>
            </a:schemeClr>
          </a:solidFill>
          <a:ln w="25400">
            <a:noFill/>
            <a:round/>
            <a:headEnd/>
            <a:tailEnd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s-ES_tradnl" b="1" dirty="0">
              <a:solidFill>
                <a:srgbClr val="FFFFFF"/>
              </a:solidFill>
            </a:endParaRPr>
          </a:p>
        </p:txBody>
      </p:sp>
      <p:cxnSp>
        <p:nvCxnSpPr>
          <p:cNvPr id="6" name="5 Conector recto"/>
          <p:cNvCxnSpPr/>
          <p:nvPr/>
        </p:nvCxnSpPr>
        <p:spPr>
          <a:xfrm flipH="1">
            <a:off x="5689700" y="2861072"/>
            <a:ext cx="325921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Conector recto"/>
          <p:cNvCxnSpPr/>
          <p:nvPr/>
        </p:nvCxnSpPr>
        <p:spPr>
          <a:xfrm flipH="1">
            <a:off x="5672238" y="3951139"/>
            <a:ext cx="3276673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CuadroTexto"/>
          <p:cNvSpPr txBox="1"/>
          <p:nvPr/>
        </p:nvSpPr>
        <p:spPr>
          <a:xfrm>
            <a:off x="5436096" y="3183359"/>
            <a:ext cx="1527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SECTOR</a:t>
            </a:r>
            <a:r>
              <a:rPr lang="es-CL" sz="2400" b="1" spc="-15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s-CL" sz="2400" b="1" spc="-15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6804248" y="3132257"/>
            <a:ext cx="2351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PECUARIO</a:t>
            </a:r>
            <a:endParaRPr lang="es-CL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10 Rectángulo redondeado"/>
          <p:cNvSpPr>
            <a:spLocks noChangeArrowheads="1"/>
          </p:cNvSpPr>
          <p:nvPr/>
        </p:nvSpPr>
        <p:spPr bwMode="auto">
          <a:xfrm>
            <a:off x="-29828" y="5589240"/>
            <a:ext cx="3673360" cy="1115600"/>
          </a:xfrm>
          <a:prstGeom prst="roundRect">
            <a:avLst>
              <a:gd name="adj" fmla="val 1921"/>
            </a:avLst>
          </a:prstGeom>
          <a:solidFill>
            <a:schemeClr val="bg2">
              <a:lumMod val="10000"/>
              <a:alpha val="65097"/>
            </a:schemeClr>
          </a:solidFill>
          <a:ln w="25400">
            <a:noFill/>
            <a:round/>
            <a:headEnd/>
            <a:tailEnd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13" name="12 Rectángulo redondeado"/>
          <p:cNvSpPr>
            <a:spLocks noChangeArrowheads="1"/>
          </p:cNvSpPr>
          <p:nvPr/>
        </p:nvSpPr>
        <p:spPr bwMode="auto">
          <a:xfrm>
            <a:off x="5456213" y="5628318"/>
            <a:ext cx="3673360" cy="1115600"/>
          </a:xfrm>
          <a:prstGeom prst="roundRect">
            <a:avLst>
              <a:gd name="adj" fmla="val 1921"/>
            </a:avLst>
          </a:prstGeom>
          <a:solidFill>
            <a:schemeClr val="bg2">
              <a:lumMod val="10000"/>
              <a:alpha val="65097"/>
            </a:schemeClr>
          </a:solidFill>
          <a:ln w="25400">
            <a:noFill/>
            <a:round/>
            <a:headEnd/>
            <a:tailEnd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15" name="14 Rectángulo redondeado"/>
          <p:cNvSpPr>
            <a:spLocks noChangeArrowheads="1"/>
          </p:cNvSpPr>
          <p:nvPr/>
        </p:nvSpPr>
        <p:spPr bwMode="auto">
          <a:xfrm>
            <a:off x="4572000" y="9143"/>
            <a:ext cx="4609464" cy="899577"/>
          </a:xfrm>
          <a:prstGeom prst="roundRect">
            <a:avLst>
              <a:gd name="adj" fmla="val 1921"/>
            </a:avLst>
          </a:prstGeom>
          <a:solidFill>
            <a:schemeClr val="bg2">
              <a:lumMod val="10000"/>
              <a:alpha val="65097"/>
            </a:schemeClr>
          </a:solidFill>
          <a:ln w="25400">
            <a:noFill/>
            <a:round/>
            <a:headEnd/>
            <a:tailEnd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17" name="16 Rectángulo redondeado"/>
          <p:cNvSpPr>
            <a:spLocks noChangeArrowheads="1"/>
          </p:cNvSpPr>
          <p:nvPr/>
        </p:nvSpPr>
        <p:spPr bwMode="auto">
          <a:xfrm>
            <a:off x="-58966" y="1886129"/>
            <a:ext cx="4609464" cy="2118935"/>
          </a:xfrm>
          <a:prstGeom prst="roundRect">
            <a:avLst>
              <a:gd name="adj" fmla="val 1921"/>
            </a:avLst>
          </a:prstGeom>
          <a:solidFill>
            <a:schemeClr val="bg2">
              <a:lumMod val="10000"/>
              <a:alpha val="65097"/>
            </a:schemeClr>
          </a:solidFill>
          <a:ln w="25400">
            <a:noFill/>
            <a:round/>
            <a:headEnd/>
            <a:tailEnd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723047" y="-171400"/>
            <a:ext cx="4332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chemeClr val="bg1"/>
                </a:solidFill>
                <a:latin typeface="+mj-lt"/>
              </a:rPr>
              <a:t>501 m</a:t>
            </a:r>
            <a:r>
              <a:rPr lang="es-ES" sz="4000" dirty="0" smtClean="0">
                <a:solidFill>
                  <a:schemeClr val="bg1"/>
                </a:solidFill>
                <a:latin typeface="+mj-lt"/>
              </a:rPr>
              <a:t>illones</a:t>
            </a:r>
            <a:endParaRPr lang="es-ES" sz="4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179512" y="1921470"/>
            <a:ext cx="424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bg1"/>
                </a:solidFill>
              </a:rPr>
              <a:t>43,5% </a:t>
            </a:r>
            <a:r>
              <a:rPr lang="es-ES" b="1" dirty="0" smtClean="0">
                <a:solidFill>
                  <a:schemeClr val="bg1"/>
                </a:solidFill>
              </a:rPr>
              <a:t>Recepción</a:t>
            </a:r>
            <a:r>
              <a:rPr lang="es-ES" dirty="0" smtClean="0">
                <a:solidFill>
                  <a:schemeClr val="bg1"/>
                </a:solidFill>
              </a:rPr>
              <a:t> industrial de leche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427985" y="385500"/>
            <a:ext cx="4701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solidFill>
                  <a:schemeClr val="bg1"/>
                </a:solidFill>
              </a:rPr>
              <a:t>Litros de leche</a:t>
            </a:r>
            <a:r>
              <a:rPr lang="es-ES" sz="2000" dirty="0" smtClean="0">
                <a:solidFill>
                  <a:schemeClr val="bg1"/>
                </a:solidFill>
              </a:rPr>
              <a:t>, </a:t>
            </a:r>
            <a:r>
              <a:rPr lang="es-ES" sz="2400" b="1" dirty="0" smtClean="0">
                <a:solidFill>
                  <a:schemeClr val="bg1"/>
                </a:solidFill>
              </a:rPr>
              <a:t>1er</a:t>
            </a:r>
            <a:r>
              <a:rPr lang="es-ES" sz="2800" b="1" dirty="0" smtClean="0">
                <a:solidFill>
                  <a:schemeClr val="bg1"/>
                </a:solidFill>
              </a:rPr>
              <a:t> Semestre </a:t>
            </a:r>
            <a:r>
              <a:rPr lang="es-ES" sz="2800" b="1" dirty="0" smtClean="0">
                <a:solidFill>
                  <a:schemeClr val="bg1"/>
                </a:solidFill>
              </a:rPr>
              <a:t>2015</a:t>
            </a:r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179511" y="2383135"/>
            <a:ext cx="4248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bg1"/>
                </a:solidFill>
              </a:rPr>
              <a:t>27,9% </a:t>
            </a:r>
            <a:r>
              <a:rPr lang="es-ES" dirty="0" smtClean="0">
                <a:solidFill>
                  <a:schemeClr val="bg1"/>
                </a:solidFill>
              </a:rPr>
              <a:t>Existencia de </a:t>
            </a:r>
            <a:r>
              <a:rPr lang="es-ES" sz="2000" b="1" dirty="0" smtClean="0">
                <a:solidFill>
                  <a:schemeClr val="bg1"/>
                </a:solidFill>
              </a:rPr>
              <a:t>Ganado Bovino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5527708" y="5445224"/>
            <a:ext cx="342120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chemeClr val="bg1"/>
                </a:solidFill>
                <a:latin typeface="+mj-lt"/>
              </a:rPr>
              <a:t>568.638</a:t>
            </a:r>
            <a:r>
              <a:rPr lang="es-ES" sz="48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s-ES" sz="2400" b="1" dirty="0" smtClean="0">
                <a:solidFill>
                  <a:schemeClr val="bg1"/>
                </a:solidFill>
                <a:latin typeface="+mj-lt"/>
              </a:rPr>
              <a:t>EXISTENCIA</a:t>
            </a:r>
            <a:r>
              <a:rPr lang="es-ES" sz="48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s-ES" sz="2800" b="1" dirty="0" smtClean="0">
                <a:solidFill>
                  <a:schemeClr val="bg1"/>
                </a:solidFill>
                <a:latin typeface="+mj-lt"/>
              </a:rPr>
              <a:t>Vacas y Vaquillas</a:t>
            </a:r>
            <a:endParaRPr lang="es-ES" sz="4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179512" y="2895327"/>
            <a:ext cx="43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bg1"/>
                </a:solidFill>
              </a:rPr>
              <a:t>50% </a:t>
            </a:r>
            <a:r>
              <a:rPr lang="es-ES" b="1" dirty="0" smtClean="0">
                <a:solidFill>
                  <a:schemeClr val="bg1"/>
                </a:solidFill>
              </a:rPr>
              <a:t>Carne consumida </a:t>
            </a:r>
            <a:r>
              <a:rPr lang="es-ES" sz="2400" b="1" dirty="0" smtClean="0">
                <a:solidFill>
                  <a:schemeClr val="bg1"/>
                </a:solidFill>
              </a:rPr>
              <a:t>es importada</a:t>
            </a:r>
            <a:endParaRPr lang="es-ES" sz="2800" b="1" dirty="0" smtClean="0">
              <a:solidFill>
                <a:schemeClr val="bg1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179511" y="3356992"/>
            <a:ext cx="4543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bg1"/>
                </a:solidFill>
              </a:rPr>
              <a:t>3% </a:t>
            </a:r>
            <a:r>
              <a:rPr lang="es-ES" b="1" dirty="0" smtClean="0">
                <a:solidFill>
                  <a:schemeClr val="bg1"/>
                </a:solidFill>
              </a:rPr>
              <a:t>crecimiento CONSTANTE ultima década</a:t>
            </a:r>
            <a:endParaRPr lang="es-ES" sz="2800" b="1" dirty="0" smtClean="0">
              <a:solidFill>
                <a:schemeClr val="bg1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96250" y="5604130"/>
            <a:ext cx="34212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err="1" smtClean="0">
                <a:solidFill>
                  <a:schemeClr val="bg1"/>
                </a:solidFill>
                <a:latin typeface="+mj-lt"/>
              </a:rPr>
              <a:t>Commodities</a:t>
            </a:r>
            <a:endParaRPr lang="es-ES" sz="3200" dirty="0" smtClean="0">
              <a:solidFill>
                <a:schemeClr val="bg1"/>
              </a:solidFill>
              <a:latin typeface="+mj-lt"/>
            </a:endParaRPr>
          </a:p>
          <a:p>
            <a:r>
              <a:rPr lang="es-ES" sz="3200" b="1" dirty="0" err="1" smtClean="0">
                <a:solidFill>
                  <a:schemeClr val="bg1"/>
                </a:solidFill>
                <a:latin typeface="+mj-lt"/>
              </a:rPr>
              <a:t>Retail</a:t>
            </a:r>
            <a:endParaRPr lang="es-ES" sz="4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73445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5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/>
      <p:bldP spid="11" grpId="0" animBg="1"/>
      <p:bldP spid="13" grpId="0" animBg="1"/>
      <p:bldP spid="15" grpId="0" animBg="1"/>
      <p:bldP spid="17" grpId="0" animBg="1"/>
      <p:bldP spid="12" grpId="0"/>
      <p:bldP spid="14" grpId="0"/>
      <p:bldP spid="16" grpId="0"/>
      <p:bldP spid="18" grpId="0"/>
      <p:bldP spid="19" grpId="0"/>
      <p:bldP spid="20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  <p:sp>
        <p:nvSpPr>
          <p:cNvPr id="5" name="4 Rectángulo redondeado"/>
          <p:cNvSpPr>
            <a:spLocks noChangeArrowheads="1"/>
          </p:cNvSpPr>
          <p:nvPr/>
        </p:nvSpPr>
        <p:spPr bwMode="auto">
          <a:xfrm>
            <a:off x="-180528" y="100360"/>
            <a:ext cx="3743722" cy="1168400"/>
          </a:xfrm>
          <a:prstGeom prst="roundRect">
            <a:avLst>
              <a:gd name="adj" fmla="val 1921"/>
            </a:avLst>
          </a:prstGeom>
          <a:solidFill>
            <a:schemeClr val="bg2">
              <a:lumMod val="10000"/>
              <a:alpha val="65097"/>
            </a:schemeClr>
          </a:solidFill>
          <a:ln w="25400">
            <a:noFill/>
            <a:round/>
            <a:headEnd/>
            <a:tailEnd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s-ES_tradnl">
              <a:solidFill>
                <a:srgbClr val="FFFFFF"/>
              </a:solidFill>
            </a:endParaRPr>
          </a:p>
        </p:txBody>
      </p:sp>
      <p:cxnSp>
        <p:nvCxnSpPr>
          <p:cNvPr id="6" name="5 Conector recto"/>
          <p:cNvCxnSpPr/>
          <p:nvPr/>
        </p:nvCxnSpPr>
        <p:spPr>
          <a:xfrm flipH="1">
            <a:off x="124967" y="188640"/>
            <a:ext cx="325921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Conector recto"/>
          <p:cNvCxnSpPr/>
          <p:nvPr/>
        </p:nvCxnSpPr>
        <p:spPr>
          <a:xfrm flipH="1">
            <a:off x="107505" y="1196752"/>
            <a:ext cx="3276673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CuadroTexto"/>
          <p:cNvSpPr txBox="1"/>
          <p:nvPr/>
        </p:nvSpPr>
        <p:spPr>
          <a:xfrm>
            <a:off x="35496" y="451742"/>
            <a:ext cx="1527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SECTOR</a:t>
            </a:r>
            <a:r>
              <a:rPr lang="es-CL" sz="2400" b="1" spc="-15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s-CL" sz="2400" b="1" spc="-15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326200" y="344020"/>
            <a:ext cx="231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TURISMO</a:t>
            </a:r>
            <a:endParaRPr lang="es-CL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10 Rectángulo redondeado"/>
          <p:cNvSpPr>
            <a:spLocks noChangeArrowheads="1"/>
          </p:cNvSpPr>
          <p:nvPr/>
        </p:nvSpPr>
        <p:spPr bwMode="auto">
          <a:xfrm>
            <a:off x="-29828" y="5013176"/>
            <a:ext cx="3414006" cy="1787426"/>
          </a:xfrm>
          <a:prstGeom prst="roundRect">
            <a:avLst>
              <a:gd name="adj" fmla="val 1921"/>
            </a:avLst>
          </a:prstGeom>
          <a:solidFill>
            <a:schemeClr val="bg2">
              <a:lumMod val="10000"/>
              <a:alpha val="65097"/>
            </a:schemeClr>
          </a:solidFill>
          <a:ln w="25400">
            <a:noFill/>
            <a:round/>
            <a:headEnd/>
            <a:tailEnd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13" name="12 Rectángulo redondeado"/>
          <p:cNvSpPr>
            <a:spLocks noChangeArrowheads="1"/>
          </p:cNvSpPr>
          <p:nvPr/>
        </p:nvSpPr>
        <p:spPr bwMode="auto">
          <a:xfrm>
            <a:off x="5364088" y="246299"/>
            <a:ext cx="4196105" cy="1382501"/>
          </a:xfrm>
          <a:prstGeom prst="roundRect">
            <a:avLst>
              <a:gd name="adj" fmla="val 1921"/>
            </a:avLst>
          </a:prstGeom>
          <a:solidFill>
            <a:schemeClr val="bg2">
              <a:lumMod val="10000"/>
              <a:alpha val="65097"/>
            </a:schemeClr>
          </a:solidFill>
          <a:ln w="25400">
            <a:noFill/>
            <a:round/>
            <a:headEnd/>
            <a:tailEnd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15" name="14 Rectángulo redondeado"/>
          <p:cNvSpPr>
            <a:spLocks noChangeArrowheads="1"/>
          </p:cNvSpPr>
          <p:nvPr/>
        </p:nvSpPr>
        <p:spPr bwMode="auto">
          <a:xfrm>
            <a:off x="7181603" y="4716462"/>
            <a:ext cx="1982553" cy="2456953"/>
          </a:xfrm>
          <a:prstGeom prst="roundRect">
            <a:avLst>
              <a:gd name="adj" fmla="val 1921"/>
            </a:avLst>
          </a:prstGeom>
          <a:solidFill>
            <a:schemeClr val="bg2">
              <a:lumMod val="10000"/>
              <a:alpha val="65097"/>
            </a:schemeClr>
          </a:solidFill>
          <a:ln w="25400">
            <a:noFill/>
            <a:round/>
            <a:headEnd/>
            <a:tailEnd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19" name="18 Rectángulo redondeado"/>
          <p:cNvSpPr>
            <a:spLocks noChangeArrowheads="1"/>
          </p:cNvSpPr>
          <p:nvPr/>
        </p:nvSpPr>
        <p:spPr bwMode="auto">
          <a:xfrm>
            <a:off x="2064984" y="1916832"/>
            <a:ext cx="5027296" cy="2232248"/>
          </a:xfrm>
          <a:prstGeom prst="roundRect">
            <a:avLst>
              <a:gd name="adj" fmla="val 1921"/>
            </a:avLst>
          </a:prstGeom>
          <a:solidFill>
            <a:schemeClr val="bg2">
              <a:lumMod val="10000"/>
              <a:alpha val="65097"/>
            </a:schemeClr>
          </a:solidFill>
          <a:ln w="25400">
            <a:noFill/>
            <a:round/>
            <a:headEnd/>
            <a:tailEnd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marL="285750" lvl="0" indent="-285750">
              <a:buFont typeface="Arial" pitchFamily="34" charset="0"/>
              <a:buChar char="•"/>
            </a:pP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7246116" y="5931368"/>
            <a:ext cx="194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chemeClr val="bg1"/>
                </a:solidFill>
              </a:rPr>
              <a:t>Establecimientos </a:t>
            </a:r>
            <a:r>
              <a:rPr lang="es-ES" sz="2000" b="1" dirty="0" smtClean="0">
                <a:solidFill>
                  <a:schemeClr val="bg1"/>
                </a:solidFill>
              </a:rPr>
              <a:t>TURÍSTICOS </a:t>
            </a:r>
            <a:r>
              <a:rPr lang="es-ES" sz="1400" dirty="0" smtClean="0">
                <a:solidFill>
                  <a:schemeClr val="bg1"/>
                </a:solidFill>
              </a:rPr>
              <a:t>(1ªregión del país)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7432406" y="4941168"/>
            <a:ext cx="15716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4800" dirty="0" smtClean="0">
                <a:solidFill>
                  <a:schemeClr val="bg1"/>
                </a:solidFill>
              </a:rPr>
              <a:t>1737</a:t>
            </a:r>
            <a:endParaRPr lang="es-CL" sz="4800" dirty="0">
              <a:solidFill>
                <a:schemeClr val="bg1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3399236" y="3502749"/>
            <a:ext cx="3693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>
                <a:solidFill>
                  <a:schemeClr val="bg1"/>
                </a:solidFill>
              </a:rPr>
              <a:t>Total nacional de llegadas de chilenos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2107726" y="3429000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solidFill>
                  <a:schemeClr val="bg1"/>
                </a:solidFill>
                <a:latin typeface="+mj-lt"/>
                <a:ea typeface="Batang" pitchFamily="18" charset="-127"/>
              </a:rPr>
              <a:t>8,4% </a:t>
            </a:r>
            <a:endParaRPr lang="es-ES" sz="3600" b="1" dirty="0">
              <a:solidFill>
                <a:schemeClr val="bg1"/>
              </a:solidFill>
              <a:latin typeface="+mj-lt"/>
              <a:ea typeface="Batang" pitchFamily="18" charset="-127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5364088" y="400308"/>
            <a:ext cx="2102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>
                <a:solidFill>
                  <a:schemeClr val="bg1"/>
                </a:solidFill>
                <a:latin typeface="Impact" pitchFamily="34" charset="0"/>
              </a:rPr>
              <a:t>536.233</a:t>
            </a:r>
            <a:endParaRPr lang="es-ES" sz="3600" dirty="0"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5508105" y="902623"/>
            <a:ext cx="1688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chemeClr val="bg1"/>
                </a:solidFill>
              </a:rPr>
              <a:t>Pasajeros </a:t>
            </a:r>
            <a:endParaRPr lang="es-ES" sz="2000" dirty="0">
              <a:solidFill>
                <a:schemeClr val="bg1"/>
              </a:solidFill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7164289" y="409600"/>
            <a:ext cx="1131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chemeClr val="bg1"/>
                </a:solidFill>
                <a:latin typeface="Impact" pitchFamily="34" charset="0"/>
              </a:rPr>
              <a:t>72,2% </a:t>
            </a:r>
            <a:endParaRPr lang="es-ES" sz="2800" dirty="0"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7976568" y="481608"/>
            <a:ext cx="1131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solidFill>
                  <a:schemeClr val="bg1"/>
                </a:solidFill>
              </a:rPr>
              <a:t>Nacionales</a:t>
            </a:r>
            <a:endParaRPr lang="es-ES" sz="1600" dirty="0">
              <a:solidFill>
                <a:schemeClr val="bg1"/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7227913" y="913656"/>
            <a:ext cx="898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chemeClr val="bg1"/>
                </a:solidFill>
                <a:latin typeface="Impact" pitchFamily="34" charset="0"/>
              </a:rPr>
              <a:t>27,8% </a:t>
            </a:r>
            <a:endParaRPr lang="es-ES" sz="2000" dirty="0"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7904560" y="913656"/>
            <a:ext cx="1131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solidFill>
                  <a:schemeClr val="bg1"/>
                </a:solidFill>
              </a:rPr>
              <a:t>Extranjeros</a:t>
            </a:r>
            <a:endParaRPr lang="es-ES" sz="1600" dirty="0">
              <a:solidFill>
                <a:schemeClr val="bg1"/>
              </a:solidFill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3491880" y="2045172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>
                <a:solidFill>
                  <a:schemeClr val="bg1"/>
                </a:solidFill>
              </a:rPr>
              <a:t>Turistas extranjeros  llegados a Chile estuvieron en Los Lagos 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2123728" y="2022058"/>
            <a:ext cx="1408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>
              <a:defRPr sz="3600" b="1">
                <a:solidFill>
                  <a:schemeClr val="bg1"/>
                </a:solidFill>
                <a:latin typeface="+mj-lt"/>
                <a:cs typeface="Aharoni" pitchFamily="2" charset="-79"/>
              </a:defRPr>
            </a:lvl1pPr>
          </a:lstStyle>
          <a:p>
            <a:r>
              <a:rPr lang="es-ES" dirty="0"/>
              <a:t>6,9% </a:t>
            </a:r>
          </a:p>
        </p:txBody>
      </p:sp>
      <p:sp>
        <p:nvSpPr>
          <p:cNvPr id="33" name="32 CuadroTexto"/>
          <p:cNvSpPr txBox="1"/>
          <p:nvPr/>
        </p:nvSpPr>
        <p:spPr>
          <a:xfrm>
            <a:off x="2120762" y="2791679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solidFill>
                  <a:schemeClr val="bg1"/>
                </a:solidFill>
                <a:latin typeface="+mj-lt"/>
                <a:cs typeface="Aharoni" pitchFamily="2" charset="-79"/>
              </a:rPr>
              <a:t>4º </a:t>
            </a:r>
            <a:endParaRPr lang="es-ES" sz="3600" b="1" dirty="0">
              <a:solidFill>
                <a:schemeClr val="bg1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34" name="33 CuadroTexto"/>
          <p:cNvSpPr txBox="1"/>
          <p:nvPr/>
        </p:nvSpPr>
        <p:spPr>
          <a:xfrm>
            <a:off x="3426504" y="2780928"/>
            <a:ext cx="3665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>
                <a:solidFill>
                  <a:schemeClr val="bg1"/>
                </a:solidFill>
              </a:rPr>
              <a:t>Ranking de regiones chilenas en recepción de  turistas extranjeros 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576064" y="4993049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chemeClr val="bg1"/>
                </a:solidFill>
                <a:latin typeface="+mj-lt"/>
              </a:rPr>
              <a:t>113.966</a:t>
            </a:r>
            <a:endParaRPr lang="es-E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6" name="35 CuadroTexto"/>
          <p:cNvSpPr txBox="1"/>
          <p:nvPr/>
        </p:nvSpPr>
        <p:spPr>
          <a:xfrm>
            <a:off x="251520" y="5713129"/>
            <a:ext cx="2844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chemeClr val="bg1"/>
                </a:solidFill>
              </a:rPr>
              <a:t>Visitantes extranjeros en el Sistema Nacional de Áreas Silvestres protegidas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096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250"/>
                            </p:stCondLst>
                            <p:childTnLst>
                              <p:par>
                                <p:cTn id="4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/>
      <p:bldP spid="11" grpId="0" animBg="1"/>
      <p:bldP spid="13" grpId="0" animBg="1"/>
      <p:bldP spid="15" grpId="0" animBg="1"/>
      <p:bldP spid="19" grpId="0" animBg="1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uario\Desktop\si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 redondeado"/>
          <p:cNvSpPr>
            <a:spLocks noChangeArrowheads="1"/>
          </p:cNvSpPr>
          <p:nvPr/>
        </p:nvSpPr>
        <p:spPr bwMode="auto">
          <a:xfrm>
            <a:off x="420747" y="3366939"/>
            <a:ext cx="6068095" cy="1168400"/>
          </a:xfrm>
          <a:prstGeom prst="roundRect">
            <a:avLst>
              <a:gd name="adj" fmla="val 1921"/>
            </a:avLst>
          </a:prstGeom>
          <a:solidFill>
            <a:schemeClr val="bg2">
              <a:lumMod val="10000"/>
              <a:alpha val="65097"/>
            </a:schemeClr>
          </a:solidFill>
          <a:ln w="25400">
            <a:noFill/>
            <a:round/>
            <a:headEnd/>
            <a:tailEnd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s-ES_tradnl" b="1" dirty="0">
              <a:solidFill>
                <a:srgbClr val="FFFFFF"/>
              </a:solidFill>
            </a:endParaRPr>
          </a:p>
        </p:txBody>
      </p:sp>
      <p:cxnSp>
        <p:nvCxnSpPr>
          <p:cNvPr id="6" name="5 Conector recto"/>
          <p:cNvCxnSpPr/>
          <p:nvPr/>
        </p:nvCxnSpPr>
        <p:spPr>
          <a:xfrm>
            <a:off x="791121" y="3429000"/>
            <a:ext cx="5365677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Conector recto"/>
          <p:cNvCxnSpPr/>
          <p:nvPr/>
        </p:nvCxnSpPr>
        <p:spPr>
          <a:xfrm>
            <a:off x="761685" y="4473278"/>
            <a:ext cx="5395113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CuadroTexto"/>
          <p:cNvSpPr txBox="1"/>
          <p:nvPr/>
        </p:nvSpPr>
        <p:spPr>
          <a:xfrm>
            <a:off x="755576" y="3597196"/>
            <a:ext cx="55022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INNOVACIÓN SOCIAL</a:t>
            </a:r>
            <a:endParaRPr lang="es-CL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2097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C:\Users\Usuario\Desktop\FIC\Presentación Claudia\Palafitos_de_Cast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4682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04664"/>
            <a:ext cx="9174682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Rectángulo redondeado"/>
          <p:cNvSpPr>
            <a:spLocks noChangeArrowheads="1"/>
          </p:cNvSpPr>
          <p:nvPr/>
        </p:nvSpPr>
        <p:spPr bwMode="auto">
          <a:xfrm>
            <a:off x="5580112" y="980727"/>
            <a:ext cx="3667956" cy="864097"/>
          </a:xfrm>
          <a:prstGeom prst="roundRect">
            <a:avLst>
              <a:gd name="adj" fmla="val 1921"/>
            </a:avLst>
          </a:prstGeom>
          <a:solidFill>
            <a:schemeClr val="bg2">
              <a:lumMod val="10000"/>
              <a:alpha val="65097"/>
            </a:schemeClr>
          </a:solidFill>
          <a:ln w="25400">
            <a:noFill/>
            <a:round/>
            <a:headEnd/>
            <a:tailEnd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s-ES_tradnl">
              <a:solidFill>
                <a:srgbClr val="FFFFFF"/>
              </a:solidFill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5710961" y="1069008"/>
            <a:ext cx="3274704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>
            <a:off x="5710961" y="1700808"/>
            <a:ext cx="3277709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1 CuadroTexto"/>
          <p:cNvSpPr txBox="1"/>
          <p:nvPr/>
        </p:nvSpPr>
        <p:spPr>
          <a:xfrm>
            <a:off x="5926985" y="1076543"/>
            <a:ext cx="3159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NESIS </a:t>
            </a:r>
            <a:r>
              <a:rPr lang="es-CL" sz="3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UChile</a:t>
            </a:r>
            <a:endParaRPr lang="es-CL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6459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Usuario\Desktop\FIC\Presentación Claudia\Fotos de la región\provincia osorno - pto octa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4" y="0"/>
            <a:ext cx="9124155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60" y="2132856"/>
            <a:ext cx="9284580" cy="2775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 redondeado"/>
          <p:cNvSpPr>
            <a:spLocks noChangeArrowheads="1"/>
          </p:cNvSpPr>
          <p:nvPr/>
        </p:nvSpPr>
        <p:spPr bwMode="auto">
          <a:xfrm>
            <a:off x="-104068" y="5445224"/>
            <a:ext cx="4388036" cy="1168400"/>
          </a:xfrm>
          <a:prstGeom prst="roundRect">
            <a:avLst>
              <a:gd name="adj" fmla="val 1921"/>
            </a:avLst>
          </a:prstGeom>
          <a:solidFill>
            <a:schemeClr val="bg2">
              <a:lumMod val="10000"/>
              <a:alpha val="65097"/>
            </a:schemeClr>
          </a:solidFill>
          <a:ln w="25400">
            <a:noFill/>
            <a:round/>
            <a:headEnd/>
            <a:tailEnd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s-ES_tradnl">
              <a:solidFill>
                <a:srgbClr val="FFFFFF"/>
              </a:solidFill>
            </a:endParaRPr>
          </a:p>
        </p:txBody>
      </p:sp>
      <p:cxnSp>
        <p:nvCxnSpPr>
          <p:cNvPr id="6" name="5 Conector recto"/>
          <p:cNvCxnSpPr/>
          <p:nvPr/>
        </p:nvCxnSpPr>
        <p:spPr>
          <a:xfrm>
            <a:off x="-104068" y="5533504"/>
            <a:ext cx="4125633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Conector recto"/>
          <p:cNvCxnSpPr/>
          <p:nvPr/>
        </p:nvCxnSpPr>
        <p:spPr>
          <a:xfrm>
            <a:off x="-104068" y="6541616"/>
            <a:ext cx="412863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CuadroTexto"/>
          <p:cNvSpPr txBox="1"/>
          <p:nvPr/>
        </p:nvSpPr>
        <p:spPr>
          <a:xfrm>
            <a:off x="111956" y="5589240"/>
            <a:ext cx="20152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PROGRAMA</a:t>
            </a:r>
          </a:p>
          <a:p>
            <a:pPr algn="ctr"/>
            <a:r>
              <a:rPr lang="es-CL" sz="2400" b="1" spc="-15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GOBIERNO </a:t>
            </a:r>
            <a:endParaRPr lang="es-CL" sz="2400" b="1" spc="-15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144147" y="5688884"/>
            <a:ext cx="18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CORFO</a:t>
            </a:r>
            <a:endParaRPr lang="es-CL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15 Rectángulo redondeado"/>
          <p:cNvSpPr>
            <a:spLocks noChangeArrowheads="1"/>
          </p:cNvSpPr>
          <p:nvPr/>
        </p:nvSpPr>
        <p:spPr bwMode="auto">
          <a:xfrm>
            <a:off x="5580112" y="188639"/>
            <a:ext cx="3667956" cy="1461363"/>
          </a:xfrm>
          <a:prstGeom prst="roundRect">
            <a:avLst>
              <a:gd name="adj" fmla="val 1921"/>
            </a:avLst>
          </a:prstGeom>
          <a:solidFill>
            <a:schemeClr val="bg2">
              <a:lumMod val="10000"/>
              <a:alpha val="65097"/>
            </a:schemeClr>
          </a:solidFill>
          <a:ln w="25400">
            <a:noFill/>
            <a:round/>
            <a:headEnd/>
            <a:tailEnd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s-ES_tradnl">
              <a:solidFill>
                <a:srgbClr val="FFFFFF"/>
              </a:solidFill>
            </a:endParaRPr>
          </a:p>
        </p:txBody>
      </p:sp>
      <p:cxnSp>
        <p:nvCxnSpPr>
          <p:cNvPr id="17" name="16 Conector recto"/>
          <p:cNvCxnSpPr/>
          <p:nvPr/>
        </p:nvCxnSpPr>
        <p:spPr>
          <a:xfrm>
            <a:off x="5710961" y="276920"/>
            <a:ext cx="3274704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>
            <a:off x="5710961" y="1556792"/>
            <a:ext cx="3277709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19 CuadroTexto"/>
          <p:cNvSpPr txBox="1"/>
          <p:nvPr/>
        </p:nvSpPr>
        <p:spPr>
          <a:xfrm>
            <a:off x="5926985" y="284455"/>
            <a:ext cx="27494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GOBIERNO</a:t>
            </a:r>
          </a:p>
          <a:p>
            <a:r>
              <a:rPr lang="es-CL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REGIONAL</a:t>
            </a:r>
            <a:endParaRPr lang="es-CL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1649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75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/>
      <p:bldP spid="16" grpId="0" animBg="1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23 Redondear rectángulo de esquina del mismo lado"/>
          <p:cNvSpPr/>
          <p:nvPr>
            <p:custDataLst>
              <p:tags r:id="rId1"/>
            </p:custDataLst>
          </p:nvPr>
        </p:nvSpPr>
        <p:spPr>
          <a:xfrm rot="16200000">
            <a:off x="6353882" y="1431366"/>
            <a:ext cx="2159968" cy="3419475"/>
          </a:xfrm>
          <a:prstGeom prst="round2SameRect">
            <a:avLst>
              <a:gd name="adj1" fmla="val 1697"/>
              <a:gd name="adj2" fmla="val 0"/>
            </a:avLst>
          </a:prstGeom>
          <a:solidFill>
            <a:srgbClr val="000000">
              <a:alpha val="6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 dirty="0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47" y="476672"/>
            <a:ext cx="9156951" cy="6072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15 Rectángulo redondeado"/>
          <p:cNvSpPr>
            <a:spLocks noChangeArrowheads="1"/>
          </p:cNvSpPr>
          <p:nvPr/>
        </p:nvSpPr>
        <p:spPr bwMode="auto">
          <a:xfrm>
            <a:off x="1403648" y="1412776"/>
            <a:ext cx="6768752" cy="3312368"/>
          </a:xfrm>
          <a:prstGeom prst="roundRect">
            <a:avLst>
              <a:gd name="adj" fmla="val 1921"/>
            </a:avLst>
          </a:prstGeom>
          <a:solidFill>
            <a:schemeClr val="bg2">
              <a:lumMod val="10000"/>
              <a:alpha val="65097"/>
            </a:schemeClr>
          </a:solidFill>
          <a:ln w="25400">
            <a:noFill/>
            <a:round/>
            <a:headEnd/>
            <a:tailEnd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s-ES_tradnl">
              <a:solidFill>
                <a:srgbClr val="FFFFFF"/>
              </a:solidFill>
            </a:endParaRPr>
          </a:p>
        </p:txBody>
      </p:sp>
      <p:cxnSp>
        <p:nvCxnSpPr>
          <p:cNvPr id="17" name="16 Conector recto"/>
          <p:cNvCxnSpPr/>
          <p:nvPr/>
        </p:nvCxnSpPr>
        <p:spPr>
          <a:xfrm flipH="1">
            <a:off x="1835696" y="1628800"/>
            <a:ext cx="5904656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2 Rectángulo"/>
          <p:cNvSpPr/>
          <p:nvPr/>
        </p:nvSpPr>
        <p:spPr>
          <a:xfrm>
            <a:off x="1523702" y="2060848"/>
            <a:ext cx="643267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000" dirty="0">
                <a:solidFill>
                  <a:schemeClr val="bg1"/>
                </a:solidFill>
              </a:rPr>
              <a:t>LOS LAGOS REGIÓN </a:t>
            </a:r>
            <a:r>
              <a:rPr lang="es-ES_tradnl" sz="2000" b="1" dirty="0">
                <a:solidFill>
                  <a:schemeClr val="bg1"/>
                </a:solidFill>
              </a:rPr>
              <a:t>SUSTENTABLE</a:t>
            </a:r>
            <a:r>
              <a:rPr lang="es-ES_tradnl" sz="2000" dirty="0">
                <a:solidFill>
                  <a:schemeClr val="bg1"/>
                </a:solidFill>
              </a:rPr>
              <a:t>, IMPORTANTE </a:t>
            </a:r>
            <a:r>
              <a:rPr lang="es-ES_tradnl" sz="2000" b="1" dirty="0">
                <a:solidFill>
                  <a:schemeClr val="bg1"/>
                </a:solidFill>
              </a:rPr>
              <a:t>PRODUCTORA DE ALIMENTOS,</a:t>
            </a:r>
            <a:r>
              <a:rPr lang="es-ES_tradnl" sz="2000" dirty="0">
                <a:solidFill>
                  <a:schemeClr val="bg1"/>
                </a:solidFill>
              </a:rPr>
              <a:t> CON NOTABLES RECURSOS PARA </a:t>
            </a:r>
            <a:r>
              <a:rPr lang="es-ES_tradnl" sz="2000" b="1" dirty="0">
                <a:solidFill>
                  <a:schemeClr val="bg1"/>
                </a:solidFill>
              </a:rPr>
              <a:t>EL TURISMO,</a:t>
            </a:r>
            <a:r>
              <a:rPr lang="es-ES_tradnl" sz="2000" dirty="0">
                <a:solidFill>
                  <a:schemeClr val="bg1"/>
                </a:solidFill>
              </a:rPr>
              <a:t> CON POTENCIAL DE </a:t>
            </a:r>
            <a:r>
              <a:rPr lang="es-ES_tradnl" sz="2000" b="1" dirty="0">
                <a:solidFill>
                  <a:schemeClr val="bg1"/>
                </a:solidFill>
              </a:rPr>
              <a:t>DESARROLLO TECNOLÓGICO E INNOVACIÓN</a:t>
            </a:r>
            <a:r>
              <a:rPr lang="es-ES_tradnl" sz="2000" dirty="0">
                <a:solidFill>
                  <a:schemeClr val="bg1"/>
                </a:solidFill>
              </a:rPr>
              <a:t>, CON UN </a:t>
            </a:r>
            <a:r>
              <a:rPr lang="es-ES_tradnl" sz="2000" b="1" dirty="0">
                <a:solidFill>
                  <a:schemeClr val="bg1"/>
                </a:solidFill>
              </a:rPr>
              <a:t>CAPITAL HUMANO </a:t>
            </a:r>
            <a:r>
              <a:rPr lang="es-ES_tradnl" sz="2000" dirty="0">
                <a:solidFill>
                  <a:schemeClr val="bg1"/>
                </a:solidFill>
              </a:rPr>
              <a:t>CUALIFICADO Y AVANZADO, CON CULTURA </a:t>
            </a:r>
            <a:r>
              <a:rPr lang="es-ES_tradnl" sz="2000" b="1" dirty="0">
                <a:solidFill>
                  <a:schemeClr val="bg1"/>
                </a:solidFill>
              </a:rPr>
              <a:t>ASOCIATIVA Y COLABORACIÓN CIENCIA-EMPRESA</a:t>
            </a:r>
            <a:r>
              <a:rPr lang="es-ES_tradnl" sz="2000" dirty="0">
                <a:solidFill>
                  <a:schemeClr val="bg1"/>
                </a:solidFill>
              </a:rPr>
              <a:t> Y UN GRAN POTENCIAL DE </a:t>
            </a:r>
            <a:r>
              <a:rPr lang="es-ES_tradnl" sz="2000" b="1" dirty="0">
                <a:solidFill>
                  <a:schemeClr val="bg1"/>
                </a:solidFill>
              </a:rPr>
              <a:t>DIVERSIFICACIÓN</a:t>
            </a:r>
            <a:r>
              <a:rPr lang="es-ES_tradnl" sz="2000" dirty="0">
                <a:solidFill>
                  <a:schemeClr val="bg1"/>
                </a:solidFill>
              </a:rPr>
              <a:t> PRODUCTIVA</a:t>
            </a:r>
            <a:endParaRPr lang="es-CL" sz="2000" dirty="0">
              <a:solidFill>
                <a:schemeClr val="bg1"/>
              </a:solidFill>
            </a:endParaRPr>
          </a:p>
        </p:txBody>
      </p:sp>
      <p:cxnSp>
        <p:nvCxnSpPr>
          <p:cNvPr id="32" name="31 Conector recto"/>
          <p:cNvCxnSpPr/>
          <p:nvPr/>
        </p:nvCxnSpPr>
        <p:spPr>
          <a:xfrm flipH="1">
            <a:off x="1835696" y="4509120"/>
            <a:ext cx="5904656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32 Rectángulo redondeado"/>
          <p:cNvSpPr>
            <a:spLocks noChangeArrowheads="1"/>
          </p:cNvSpPr>
          <p:nvPr/>
        </p:nvSpPr>
        <p:spPr bwMode="auto">
          <a:xfrm>
            <a:off x="3059831" y="509893"/>
            <a:ext cx="3464805" cy="758867"/>
          </a:xfrm>
          <a:prstGeom prst="roundRect">
            <a:avLst>
              <a:gd name="adj" fmla="val 1921"/>
            </a:avLst>
          </a:prstGeom>
          <a:solidFill>
            <a:schemeClr val="bg2">
              <a:lumMod val="10000"/>
              <a:alpha val="65097"/>
            </a:schemeClr>
          </a:solidFill>
          <a:ln w="25400">
            <a:noFill/>
            <a:round/>
            <a:headEnd/>
            <a:tailEnd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s-ES_tradnl">
              <a:solidFill>
                <a:srgbClr val="FFFFFF"/>
              </a:solidFill>
            </a:endParaRPr>
          </a:p>
        </p:txBody>
      </p:sp>
      <p:cxnSp>
        <p:nvCxnSpPr>
          <p:cNvPr id="34" name="33 Conector recto"/>
          <p:cNvCxnSpPr/>
          <p:nvPr/>
        </p:nvCxnSpPr>
        <p:spPr>
          <a:xfrm flipH="1">
            <a:off x="3158418" y="526165"/>
            <a:ext cx="325921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34 Conector recto"/>
          <p:cNvCxnSpPr/>
          <p:nvPr/>
        </p:nvCxnSpPr>
        <p:spPr>
          <a:xfrm flipH="1">
            <a:off x="3140956" y="1196752"/>
            <a:ext cx="3276673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35 CuadroTexto"/>
          <p:cNvSpPr txBox="1"/>
          <p:nvPr/>
        </p:nvSpPr>
        <p:spPr>
          <a:xfrm>
            <a:off x="3860024" y="611977"/>
            <a:ext cx="1576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VISIÓN</a:t>
            </a:r>
            <a:endParaRPr lang="es-CL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7" name="36 Imagen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9983" b="89932" l="3769" r="96776">
                        <a14:foregroundMark x1="35241" y1="36092" x2="35241" y2="36092"/>
                        <a14:foregroundMark x1="87648" y1="41041" x2="87648" y2="41041"/>
                        <a14:foregroundMark x1="92461" y1="77133" x2="92461" y2="77133"/>
                        <a14:foregroundMark x1="27384" y1="31143" x2="27384" y2="31143"/>
                        <a14:foregroundMark x1="44823" y1="73891" x2="44823" y2="73891"/>
                        <a14:foregroundMark x1="21708" y1="39249" x2="20527" y2="49744"/>
                        <a14:foregroundMark x1="17893" y1="43089" x2="16712" y2="45904"/>
                        <a14:foregroundMark x1="44687" y1="77474" x2="43824" y2="79693"/>
                        <a14:foregroundMark x1="34378" y1="80205" x2="34378" y2="80205"/>
                        <a14:foregroundMark x1="32925" y1="69710" x2="33515" y2="75768"/>
                        <a14:foregroundMark x1="49682" y1="76877" x2="52361" y2="79096"/>
                        <a14:foregroundMark x1="57947" y1="76877" x2="57947" y2="72440"/>
                        <a14:foregroundMark x1="65032" y1="77986" x2="65032" y2="71331"/>
                        <a14:foregroundMark x1="72661" y1="77474" x2="75023" y2="81314"/>
                        <a14:foregroundMark x1="80926" y1="80205" x2="82380" y2="72440"/>
                        <a14:backgroundMark x1="67075" y1="76877" x2="66803" y2="74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5322102"/>
            <a:ext cx="2976412" cy="1584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3" grpId="0" animBg="1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-14451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s-ES_tradnl">
              <a:solidFill>
                <a:srgbClr val="FFFFFF"/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3" name="24 Grupo"/>
          <p:cNvGrpSpPr>
            <a:grpSpLocks/>
          </p:cNvGrpSpPr>
          <p:nvPr/>
        </p:nvGrpSpPr>
        <p:grpSpPr bwMode="auto">
          <a:xfrm>
            <a:off x="2483768" y="5518971"/>
            <a:ext cx="4104456" cy="646331"/>
            <a:chOff x="2484081" y="5519641"/>
            <a:chExt cx="4104463" cy="646195"/>
          </a:xfrm>
        </p:grpSpPr>
        <p:sp>
          <p:nvSpPr>
            <p:cNvPr id="25612" name="19 CuadroTexto"/>
            <p:cNvSpPr txBox="1">
              <a:spLocks noChangeArrowheads="1"/>
            </p:cNvSpPr>
            <p:nvPr/>
          </p:nvSpPr>
          <p:spPr bwMode="auto">
            <a:xfrm>
              <a:off x="2622519" y="5519641"/>
              <a:ext cx="3870691" cy="646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CL" dirty="0" smtClean="0">
                  <a:solidFill>
                    <a:schemeClr val="bg1"/>
                  </a:solidFill>
                </a:rPr>
                <a:t>www.goreloslagos.cl</a:t>
              </a:r>
            </a:p>
            <a:p>
              <a:pPr algn="ctr"/>
              <a:r>
                <a:rPr lang="es-CL" dirty="0" smtClean="0">
                  <a:solidFill>
                    <a:schemeClr val="bg1"/>
                  </a:solidFill>
                </a:rPr>
                <a:t>www.intendencialoslagos.gov.cl</a:t>
              </a:r>
              <a:r>
                <a:rPr lang="es-CL" dirty="0">
                  <a:solidFill>
                    <a:schemeClr val="bg1"/>
                  </a:solidFill>
                </a:rPr>
                <a:t>/</a:t>
              </a:r>
            </a:p>
          </p:txBody>
        </p:sp>
        <p:cxnSp>
          <p:nvCxnSpPr>
            <p:cNvPr id="23" name="22 Conector recto"/>
            <p:cNvCxnSpPr/>
            <p:nvPr/>
          </p:nvCxnSpPr>
          <p:spPr>
            <a:xfrm>
              <a:off x="2484081" y="6165836"/>
              <a:ext cx="4104463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3 CuadroTexto"/>
          <p:cNvSpPr txBox="1">
            <a:spLocks noChangeArrowheads="1"/>
          </p:cNvSpPr>
          <p:nvPr/>
        </p:nvSpPr>
        <p:spPr bwMode="auto">
          <a:xfrm>
            <a:off x="1270443" y="2082800"/>
            <a:ext cx="66859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CL" sz="3600" dirty="0" smtClean="0">
                <a:solidFill>
                  <a:schemeClr val="bg1"/>
                </a:solidFill>
              </a:rPr>
              <a:t>REGIÓN DE LOS LAGOS | TE INVITA</a:t>
            </a:r>
            <a:endParaRPr lang="es-CL" sz="3600" dirty="0">
              <a:solidFill>
                <a:schemeClr val="bg1"/>
              </a:solidFill>
            </a:endParaRPr>
          </a:p>
        </p:txBody>
      </p:sp>
      <p:cxnSp>
        <p:nvCxnSpPr>
          <p:cNvPr id="8" name="7 Conector recto"/>
          <p:cNvCxnSpPr/>
          <p:nvPr/>
        </p:nvCxnSpPr>
        <p:spPr>
          <a:xfrm>
            <a:off x="899592" y="2780928"/>
            <a:ext cx="736253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"/>
          <p:cNvCxnSpPr/>
          <p:nvPr/>
        </p:nvCxnSpPr>
        <p:spPr>
          <a:xfrm>
            <a:off x="876282" y="1988840"/>
            <a:ext cx="736253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"/>
          <p:cNvCxnSpPr/>
          <p:nvPr/>
        </p:nvCxnSpPr>
        <p:spPr bwMode="auto">
          <a:xfrm>
            <a:off x="2483768" y="5517232"/>
            <a:ext cx="410445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65" y="188640"/>
            <a:ext cx="9144000" cy="1224136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428" b="22056"/>
          <a:stretch/>
        </p:blipFill>
        <p:spPr>
          <a:xfrm>
            <a:off x="1763687" y="2900855"/>
            <a:ext cx="5688633" cy="2396360"/>
          </a:xfrm>
          <a:prstGeom prst="rect">
            <a:avLst/>
          </a:prstGeom>
        </p:spPr>
      </p:pic>
      <p:sp>
        <p:nvSpPr>
          <p:cNvPr id="12" name="19 CuadroTexto"/>
          <p:cNvSpPr txBox="1">
            <a:spLocks noChangeArrowheads="1"/>
          </p:cNvSpPr>
          <p:nvPr/>
        </p:nvSpPr>
        <p:spPr bwMode="auto">
          <a:xfrm>
            <a:off x="5292080" y="6577607"/>
            <a:ext cx="38706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s-CL" sz="1400" dirty="0" err="1" smtClean="0">
                <a:solidFill>
                  <a:schemeClr val="bg1"/>
                </a:solidFill>
              </a:rPr>
              <a:t>Fotograría</a:t>
            </a:r>
            <a:r>
              <a:rPr lang="es-CL" sz="1400" dirty="0" smtClean="0">
                <a:solidFill>
                  <a:schemeClr val="bg1"/>
                </a:solidFill>
              </a:rPr>
              <a:t>: </a:t>
            </a:r>
            <a:r>
              <a:rPr lang="es-CL" sz="1400" dirty="0" err="1" smtClean="0">
                <a:solidFill>
                  <a:schemeClr val="bg1"/>
                </a:solidFill>
              </a:rPr>
              <a:t>Christián</a:t>
            </a:r>
            <a:r>
              <a:rPr lang="es-CL" sz="1400" dirty="0" smtClean="0">
                <a:solidFill>
                  <a:schemeClr val="bg1"/>
                </a:solidFill>
              </a:rPr>
              <a:t> Brown Pacheco</a:t>
            </a:r>
            <a:endParaRPr lang="es-CL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5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58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58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59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59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592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7634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7635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7636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597" name="Picture 13" descr="C:\Users\afarias\Desktop\Argentina1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451225" y="0"/>
            <a:ext cx="622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3" descr="C:\Users\afarias\Desktop\Argentina1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406900" y="0"/>
            <a:ext cx="596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4" descr="C:\Users\afarias\Desktop\Argentina2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6021388"/>
            <a:ext cx="91440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7638" name="Picture 6"/>
          <p:cNvPicPr>
            <a:picLocks noChangeAspect="1" noChangeArrowheads="1"/>
          </p:cNvPicPr>
          <p:nvPr/>
        </p:nvPicPr>
        <p:blipFill rotWithShape="1">
          <a:blip r:embed="rId17" cstate="print"/>
          <a:srcRect b="21722"/>
          <a:stretch/>
        </p:blipFill>
        <p:spPr bwMode="auto">
          <a:xfrm>
            <a:off x="711200" y="2580779"/>
            <a:ext cx="763588" cy="2210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598" name="Picture 14" descr="C:\Users\afarias\Desktop\Argentina2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3429000"/>
            <a:ext cx="91440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CaixaDeTexto 40"/>
          <p:cNvSpPr txBox="1">
            <a:spLocks noChangeArrowheads="1"/>
          </p:cNvSpPr>
          <p:nvPr/>
        </p:nvSpPr>
        <p:spPr bwMode="auto">
          <a:xfrm>
            <a:off x="1414463" y="2564904"/>
            <a:ext cx="9271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s-ES_tradnl" sz="1400" b="1">
                <a:solidFill>
                  <a:schemeClr val="bg1"/>
                </a:solidFill>
              </a:rPr>
              <a:t>Superficie</a:t>
            </a:r>
            <a:endParaRPr lang="es-MX" sz="1400">
              <a:solidFill>
                <a:schemeClr val="bg1"/>
              </a:solidFill>
            </a:endParaRPr>
          </a:p>
        </p:txBody>
      </p:sp>
      <p:sp>
        <p:nvSpPr>
          <p:cNvPr id="42" name="CaixaDeTexto 41"/>
          <p:cNvSpPr txBox="1">
            <a:spLocks noChangeArrowheads="1"/>
          </p:cNvSpPr>
          <p:nvPr/>
        </p:nvSpPr>
        <p:spPr bwMode="auto">
          <a:xfrm>
            <a:off x="1414463" y="2791917"/>
            <a:ext cx="20922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92075" indent="-92075" eaLnBrk="0" hangingPunct="0"/>
            <a:r>
              <a:rPr lang="es-ES_tradnl" sz="1200" dirty="0" smtClean="0">
                <a:solidFill>
                  <a:schemeClr val="bg1"/>
                </a:solidFill>
              </a:rPr>
              <a:t>48.586,6 </a:t>
            </a:r>
            <a:r>
              <a:rPr lang="es-ES_tradnl" sz="1200" dirty="0">
                <a:solidFill>
                  <a:schemeClr val="bg1"/>
                </a:solidFill>
              </a:rPr>
              <a:t>km² - </a:t>
            </a:r>
            <a:r>
              <a:rPr lang="es-ES_tradnl" sz="1200" dirty="0" smtClean="0">
                <a:solidFill>
                  <a:schemeClr val="bg1"/>
                </a:solidFill>
              </a:rPr>
              <a:t>14,75 </a:t>
            </a:r>
            <a:r>
              <a:rPr lang="es-ES_tradnl" sz="1200" dirty="0" err="1">
                <a:solidFill>
                  <a:schemeClr val="bg1"/>
                </a:solidFill>
              </a:rPr>
              <a:t>hab</a:t>
            </a:r>
            <a:r>
              <a:rPr lang="es-ES_tradnl" sz="1200" dirty="0">
                <a:solidFill>
                  <a:schemeClr val="bg1"/>
                </a:solidFill>
              </a:rPr>
              <a:t>/km² </a:t>
            </a:r>
            <a:endParaRPr lang="es-MX" sz="1200" dirty="0">
              <a:solidFill>
                <a:schemeClr val="bg1"/>
              </a:solidFill>
            </a:endParaRPr>
          </a:p>
          <a:p>
            <a:pPr marL="92075" indent="-92075" eaLnBrk="0" hangingPunct="0"/>
            <a:r>
              <a:rPr lang="es-ES_tradnl" sz="1200" dirty="0">
                <a:solidFill>
                  <a:schemeClr val="bg1"/>
                </a:solidFill>
              </a:rPr>
              <a:t>Más de 4.000 km de costa </a:t>
            </a:r>
            <a:endParaRPr lang="es-MX" sz="1200" dirty="0">
              <a:solidFill>
                <a:schemeClr val="bg1"/>
              </a:solidFill>
            </a:endParaRPr>
          </a:p>
        </p:txBody>
      </p:sp>
      <p:sp>
        <p:nvSpPr>
          <p:cNvPr id="43" name="CaixaDeTexto 42"/>
          <p:cNvSpPr txBox="1">
            <a:spLocks noChangeArrowheads="1"/>
          </p:cNvSpPr>
          <p:nvPr/>
        </p:nvSpPr>
        <p:spPr bwMode="auto">
          <a:xfrm>
            <a:off x="1414463" y="3534867"/>
            <a:ext cx="9159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s-ES_tradnl" sz="1400" b="1">
                <a:solidFill>
                  <a:schemeClr val="bg1"/>
                </a:solidFill>
              </a:rPr>
              <a:t>Población</a:t>
            </a:r>
            <a:endParaRPr lang="es-MX" sz="1400">
              <a:solidFill>
                <a:schemeClr val="bg1"/>
              </a:solidFill>
            </a:endParaRPr>
          </a:p>
        </p:txBody>
      </p:sp>
      <p:sp>
        <p:nvSpPr>
          <p:cNvPr id="44" name="CaixaDeTexto 43"/>
          <p:cNvSpPr txBox="1">
            <a:spLocks noChangeArrowheads="1"/>
          </p:cNvSpPr>
          <p:nvPr/>
        </p:nvSpPr>
        <p:spPr bwMode="auto">
          <a:xfrm>
            <a:off x="1414463" y="3761879"/>
            <a:ext cx="77296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s-ES_tradnl" sz="1200" dirty="0" smtClean="0">
                <a:solidFill>
                  <a:schemeClr val="bg1"/>
                </a:solidFill>
              </a:rPr>
              <a:t>716.769</a:t>
            </a:r>
            <a:r>
              <a:rPr lang="es-ES_tradnl" sz="1200" dirty="0" smtClean="0"/>
              <a:t>1</a:t>
            </a:r>
            <a:endParaRPr lang="es-MX" sz="1200" dirty="0"/>
          </a:p>
        </p:txBody>
      </p:sp>
      <p:sp>
        <p:nvSpPr>
          <p:cNvPr id="45" name="CaixaDeTexto 44"/>
          <p:cNvSpPr txBox="1">
            <a:spLocks noChangeArrowheads="1"/>
          </p:cNvSpPr>
          <p:nvPr/>
        </p:nvSpPr>
        <p:spPr bwMode="auto">
          <a:xfrm>
            <a:off x="1403350" y="4263529"/>
            <a:ext cx="11701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s-ES_tradnl" sz="1400" b="1" dirty="0" smtClean="0">
                <a:solidFill>
                  <a:schemeClr val="bg1"/>
                </a:solidFill>
              </a:rPr>
              <a:t>Distribución  </a:t>
            </a:r>
            <a:endParaRPr lang="es-MX" sz="1400" dirty="0">
              <a:solidFill>
                <a:schemeClr val="bg1"/>
              </a:solidFill>
            </a:endParaRPr>
          </a:p>
        </p:txBody>
      </p:sp>
      <p:sp>
        <p:nvSpPr>
          <p:cNvPr id="46" name="CaixaDeTexto 45"/>
          <p:cNvSpPr txBox="1">
            <a:spLocks noChangeArrowheads="1"/>
          </p:cNvSpPr>
          <p:nvPr/>
        </p:nvSpPr>
        <p:spPr bwMode="auto">
          <a:xfrm>
            <a:off x="1414463" y="4468317"/>
            <a:ext cx="23570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s-MX" sz="1200" dirty="0" smtClean="0">
                <a:solidFill>
                  <a:schemeClr val="bg1"/>
                </a:solidFill>
              </a:rPr>
              <a:t>4 Provincias</a:t>
            </a:r>
          </a:p>
          <a:p>
            <a:pPr eaLnBrk="0" hangingPunct="0"/>
            <a:r>
              <a:rPr lang="es-MX" sz="1200" dirty="0" smtClean="0">
                <a:solidFill>
                  <a:schemeClr val="bg1"/>
                </a:solidFill>
              </a:rPr>
              <a:t>Osorno, Llanquihue, Chiloé, </a:t>
            </a:r>
            <a:r>
              <a:rPr lang="es-MX" sz="1200" dirty="0" err="1" smtClean="0">
                <a:solidFill>
                  <a:schemeClr val="bg1"/>
                </a:solidFill>
              </a:rPr>
              <a:t>Palena</a:t>
            </a:r>
            <a:endParaRPr lang="es-MX" sz="1200" dirty="0" smtClean="0">
              <a:solidFill>
                <a:schemeClr val="bg1"/>
              </a:solidFill>
            </a:endParaRPr>
          </a:p>
          <a:p>
            <a:pPr eaLnBrk="0" hangingPunct="0"/>
            <a:r>
              <a:rPr lang="es-MX" sz="1200" dirty="0">
                <a:solidFill>
                  <a:schemeClr val="bg1"/>
                </a:solidFill>
              </a:rPr>
              <a:t>3</a:t>
            </a:r>
            <a:r>
              <a:rPr lang="es-MX" sz="1200" dirty="0" smtClean="0">
                <a:solidFill>
                  <a:schemeClr val="bg1"/>
                </a:solidFill>
              </a:rPr>
              <a:t>0 Comunas</a:t>
            </a:r>
            <a:endParaRPr lang="es-MX" sz="1200" dirty="0">
              <a:solidFill>
                <a:schemeClr val="bg1"/>
              </a:solidFill>
            </a:endParaRPr>
          </a:p>
        </p:txBody>
      </p:sp>
      <p:pic>
        <p:nvPicPr>
          <p:cNvPr id="231467" name="Picture 43" descr="S51_Ash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451269" y="5183386"/>
            <a:ext cx="690562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ixaDeTexto 40"/>
          <p:cNvSpPr txBox="1">
            <a:spLocks noChangeArrowheads="1"/>
          </p:cNvSpPr>
          <p:nvPr/>
        </p:nvSpPr>
        <p:spPr bwMode="auto">
          <a:xfrm>
            <a:off x="1691680" y="5183386"/>
            <a:ext cx="206338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1400" b="1" dirty="0" smtClean="0">
                <a:solidFill>
                  <a:schemeClr val="bg1"/>
                </a:solidFill>
                <a:latin typeface="Trebuchet MS" pitchFamily="-106" charset="0"/>
              </a:rPr>
              <a:t>REGIÓN DE LOS LAGOS</a:t>
            </a:r>
            <a:endParaRPr lang="pt-BR" sz="1400" b="1" dirty="0">
              <a:solidFill>
                <a:schemeClr val="bg1"/>
              </a:solidFill>
              <a:latin typeface="Trebuchet MS" pitchFamily="-106" charset="0"/>
            </a:endParaRPr>
          </a:p>
        </p:txBody>
      </p:sp>
      <p:pic>
        <p:nvPicPr>
          <p:cNvPr id="6173" name="Picture 30" descr="Template_ch_branco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885113" y="0"/>
            <a:ext cx="1258887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CaixaDeTexto 38"/>
          <p:cNvSpPr txBox="1">
            <a:spLocks noChangeArrowheads="1"/>
          </p:cNvSpPr>
          <p:nvPr/>
        </p:nvSpPr>
        <p:spPr bwMode="auto">
          <a:xfrm>
            <a:off x="552450" y="1773238"/>
            <a:ext cx="18446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4800" b="1">
                <a:solidFill>
                  <a:srgbClr val="FF4D00"/>
                </a:solidFill>
                <a:latin typeface="Trebuchet MS" pitchFamily="-106" charset="0"/>
              </a:rPr>
              <a:t>CHILE</a:t>
            </a:r>
          </a:p>
        </p:txBody>
      </p:sp>
    </p:spTree>
    <p:extLst>
      <p:ext uri="{BB962C8B-B14F-4D97-AF65-F5344CB8AC3E}">
        <p14:creationId xmlns="" xmlns:p14="http://schemas.microsoft.com/office/powerpoint/2010/main" val="33529930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5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5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5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5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5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5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5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5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5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5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7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7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7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 0.29236 L 0 0.20625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1955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06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35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1.66667E-6 0 L -0.35156 0 " pathEditMode="relative" rAng="0" ptsTypes="AA">
                                      <p:cBhvr>
                                        <p:cTn id="55" dur="500" fill="hold"/>
                                        <p:tgtEl>
                                          <p:spTgt spid="1955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0000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3.33333E-6 0 L -0.07916 0 " pathEditMode="relative" rAng="0" ptsTypes="AA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000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4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 -1.48148E-6 L 0 -0.08102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97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1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5" grpId="0"/>
      <p:bldP spid="46" grpId="0"/>
      <p:bldP spid="2" grpId="0"/>
      <p:bldP spid="5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05" y="0"/>
            <a:ext cx="9144000" cy="6885384"/>
          </a:xfrm>
          <a:prstGeom prst="rect">
            <a:avLst/>
          </a:prstGeom>
        </p:spPr>
      </p:pic>
      <p:sp>
        <p:nvSpPr>
          <p:cNvPr id="29" name="28 Rectángulo redondeado"/>
          <p:cNvSpPr>
            <a:spLocks noChangeArrowheads="1"/>
          </p:cNvSpPr>
          <p:nvPr/>
        </p:nvSpPr>
        <p:spPr bwMode="auto">
          <a:xfrm>
            <a:off x="4788024" y="3212976"/>
            <a:ext cx="4882518" cy="3384376"/>
          </a:xfrm>
          <a:prstGeom prst="roundRect">
            <a:avLst>
              <a:gd name="adj" fmla="val 1921"/>
            </a:avLst>
          </a:prstGeom>
          <a:solidFill>
            <a:srgbClr val="FFFFFF">
              <a:alpha val="59999"/>
            </a:srgbClr>
          </a:solidFill>
          <a:ln w="25400">
            <a:noFill/>
            <a:round/>
            <a:headEnd/>
            <a:tailEnd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28" name="27 Rectángulo redondeado"/>
          <p:cNvSpPr>
            <a:spLocks noChangeArrowheads="1"/>
          </p:cNvSpPr>
          <p:nvPr/>
        </p:nvSpPr>
        <p:spPr bwMode="auto">
          <a:xfrm>
            <a:off x="-540568" y="548680"/>
            <a:ext cx="5202808" cy="5327997"/>
          </a:xfrm>
          <a:prstGeom prst="roundRect">
            <a:avLst>
              <a:gd name="adj" fmla="val 1921"/>
            </a:avLst>
          </a:prstGeom>
          <a:solidFill>
            <a:srgbClr val="FFFFFF">
              <a:alpha val="59999"/>
            </a:srgbClr>
          </a:solidFill>
          <a:ln w="25400">
            <a:noFill/>
            <a:round/>
            <a:headEnd/>
            <a:tailEnd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4" name="3 Rectángulo redondeado"/>
          <p:cNvSpPr>
            <a:spLocks noChangeArrowheads="1"/>
          </p:cNvSpPr>
          <p:nvPr/>
        </p:nvSpPr>
        <p:spPr bwMode="auto">
          <a:xfrm>
            <a:off x="-558799" y="549275"/>
            <a:ext cx="5202808" cy="5327997"/>
          </a:xfrm>
          <a:prstGeom prst="roundRect">
            <a:avLst>
              <a:gd name="adj" fmla="val 1921"/>
            </a:avLst>
          </a:prstGeom>
          <a:solidFill>
            <a:srgbClr val="FFFFFF">
              <a:alpha val="59999"/>
            </a:srgbClr>
          </a:solidFill>
          <a:ln w="25400">
            <a:noFill/>
            <a:round/>
            <a:headEnd/>
            <a:tailEnd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9" name="8 CuadroTexto"/>
          <p:cNvSpPr txBox="1">
            <a:spLocks noChangeArrowheads="1"/>
          </p:cNvSpPr>
          <p:nvPr/>
        </p:nvSpPr>
        <p:spPr bwMode="auto">
          <a:xfrm>
            <a:off x="35496" y="749300"/>
            <a:ext cx="446019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s-CL" sz="3600" dirty="0" smtClean="0"/>
              <a:t>REGIÓN DE LOS LAGOS</a:t>
            </a:r>
            <a:endParaRPr lang="es-CL" sz="3600" dirty="0"/>
          </a:p>
        </p:txBody>
      </p:sp>
      <p:cxnSp>
        <p:nvCxnSpPr>
          <p:cNvPr id="5" name="4 Conector recto"/>
          <p:cNvCxnSpPr/>
          <p:nvPr/>
        </p:nvCxnSpPr>
        <p:spPr>
          <a:xfrm>
            <a:off x="-252536" y="765175"/>
            <a:ext cx="46942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6 CuadroTexto"/>
          <p:cNvSpPr txBox="1">
            <a:spLocks noChangeArrowheads="1"/>
          </p:cNvSpPr>
          <p:nvPr/>
        </p:nvSpPr>
        <p:spPr bwMode="auto">
          <a:xfrm>
            <a:off x="1" y="1628800"/>
            <a:ext cx="4499992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85750" indent="-285750" algn="just" eaLnBrk="0" hangingPunct="0">
              <a:buSzPct val="80000"/>
              <a:buFont typeface="Arial"/>
              <a:buChar char="•"/>
            </a:pPr>
            <a:r>
              <a:rPr lang="es-CL" dirty="0" smtClean="0"/>
              <a:t>Concentra el 6% de la población.</a:t>
            </a:r>
          </a:p>
          <a:p>
            <a:pPr marL="285750" indent="-285750" algn="just" eaLnBrk="0" hangingPunct="0">
              <a:buSzPct val="80000"/>
              <a:buFont typeface="Arial"/>
              <a:buChar char="•"/>
            </a:pPr>
            <a:r>
              <a:rPr lang="es-CL" dirty="0" smtClean="0"/>
              <a:t>Tasa de desocupación  de 3,8% (</a:t>
            </a:r>
            <a:r>
              <a:rPr lang="es-CL" dirty="0" err="1" smtClean="0"/>
              <a:t>Jun-Agost</a:t>
            </a:r>
            <a:r>
              <a:rPr lang="es-CL" dirty="0" smtClean="0"/>
              <a:t> 2015)</a:t>
            </a:r>
            <a:endParaRPr lang="en-US" dirty="0"/>
          </a:p>
          <a:p>
            <a:pPr marL="285750" indent="-285750" algn="just" eaLnBrk="0" hangingPunct="0">
              <a:buSzPct val="80000"/>
              <a:buFont typeface="Arial"/>
              <a:buChar char="•"/>
            </a:pPr>
            <a:r>
              <a:rPr lang="es-ES_tradnl" dirty="0" smtClean="0"/>
              <a:t>El corazón económico de la región está constituido por la acuicultura, concretamente la </a:t>
            </a:r>
            <a:r>
              <a:rPr lang="es-ES_tradnl" b="1" dirty="0" err="1" smtClean="0"/>
              <a:t>salmonicultura</a:t>
            </a:r>
            <a:r>
              <a:rPr lang="es-ES_tradnl" dirty="0"/>
              <a:t> </a:t>
            </a:r>
            <a:r>
              <a:rPr lang="es-ES_tradnl" dirty="0" smtClean="0"/>
              <a:t>y </a:t>
            </a:r>
            <a:r>
              <a:rPr lang="es-ES_tradnl" b="1" dirty="0" err="1" smtClean="0"/>
              <a:t>mitilicultura</a:t>
            </a:r>
            <a:r>
              <a:rPr lang="es-ES_tradnl" dirty="0" smtClean="0"/>
              <a:t>, sector </a:t>
            </a:r>
            <a:r>
              <a:rPr lang="es-ES_tradnl" b="1" dirty="0" smtClean="0"/>
              <a:t>pecuario</a:t>
            </a:r>
            <a:r>
              <a:rPr lang="es-ES_tradnl" dirty="0" smtClean="0"/>
              <a:t> (carne leche), y se consolida fuertemente el </a:t>
            </a:r>
            <a:r>
              <a:rPr lang="es-ES_tradnl" b="1" dirty="0" smtClean="0"/>
              <a:t>turismo.</a:t>
            </a:r>
          </a:p>
          <a:p>
            <a:pPr marL="285750" indent="-285750" algn="just" eaLnBrk="0" hangingPunct="0">
              <a:buSzPct val="80000"/>
              <a:buFont typeface="Arial"/>
              <a:buChar char="•"/>
            </a:pPr>
            <a:r>
              <a:rPr lang="es-ES_tradnl" dirty="0" smtClean="0"/>
              <a:t>3,2% acumulado durante el año (INACER)</a:t>
            </a:r>
          </a:p>
          <a:p>
            <a:pPr marL="285750" indent="-285750" algn="just" eaLnBrk="0" hangingPunct="0">
              <a:buSzPct val="80000"/>
              <a:buFont typeface="Arial"/>
              <a:buChar char="•"/>
            </a:pPr>
            <a:r>
              <a:rPr lang="es-ES_tradnl" dirty="0" smtClean="0"/>
              <a:t>Fuerte presencia de </a:t>
            </a:r>
            <a:r>
              <a:rPr lang="es-ES_tradnl" dirty="0" err="1" smtClean="0"/>
              <a:t>Mipyme</a:t>
            </a:r>
            <a:r>
              <a:rPr lang="es-ES_tradnl" dirty="0" smtClean="0"/>
              <a:t>, pequeños productores que conviven con grandes empresas (49.817 empresas)</a:t>
            </a:r>
          </a:p>
          <a:p>
            <a:pPr marL="285750" indent="-285750" algn="just" eaLnBrk="0" hangingPunct="0">
              <a:buSzPct val="80000"/>
              <a:buFont typeface="Arial"/>
              <a:buChar char="•"/>
            </a:pPr>
            <a:r>
              <a:rPr lang="es-ES_tradnl" dirty="0" smtClean="0"/>
              <a:t>Segunda región en crecimiento de exportaciones principalmente alimentos.</a:t>
            </a:r>
            <a:endParaRPr lang="es-ES_tradnl" dirty="0"/>
          </a:p>
          <a:p>
            <a:pPr algn="just" eaLnBrk="0" hangingPunct="0">
              <a:buSzPct val="80000"/>
            </a:pPr>
            <a:endParaRPr lang="en-US" dirty="0"/>
          </a:p>
        </p:txBody>
      </p:sp>
      <p:cxnSp>
        <p:nvCxnSpPr>
          <p:cNvPr id="20" name="19 Conector recto"/>
          <p:cNvCxnSpPr/>
          <p:nvPr/>
        </p:nvCxnSpPr>
        <p:spPr>
          <a:xfrm>
            <a:off x="-252536" y="1412776"/>
            <a:ext cx="46942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20 Rectángulo redondeado"/>
          <p:cNvSpPr>
            <a:spLocks noChangeArrowheads="1"/>
          </p:cNvSpPr>
          <p:nvPr/>
        </p:nvSpPr>
        <p:spPr bwMode="auto">
          <a:xfrm>
            <a:off x="4802050" y="3212976"/>
            <a:ext cx="4882518" cy="3384376"/>
          </a:xfrm>
          <a:prstGeom prst="roundRect">
            <a:avLst>
              <a:gd name="adj" fmla="val 1921"/>
            </a:avLst>
          </a:prstGeom>
          <a:solidFill>
            <a:srgbClr val="FFFFFF">
              <a:alpha val="59999"/>
            </a:srgbClr>
          </a:solidFill>
          <a:ln w="25400">
            <a:noFill/>
            <a:round/>
            <a:headEnd/>
            <a:tailEnd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s-ES_tradnl">
              <a:solidFill>
                <a:srgbClr val="FFFFFF"/>
              </a:solidFill>
            </a:endParaRPr>
          </a:p>
        </p:txBody>
      </p:sp>
      <p:cxnSp>
        <p:nvCxnSpPr>
          <p:cNvPr id="22" name="21 Conector recto"/>
          <p:cNvCxnSpPr/>
          <p:nvPr/>
        </p:nvCxnSpPr>
        <p:spPr>
          <a:xfrm>
            <a:off x="4946065" y="3428876"/>
            <a:ext cx="427316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"/>
          <p:cNvCxnSpPr/>
          <p:nvPr/>
        </p:nvCxnSpPr>
        <p:spPr>
          <a:xfrm>
            <a:off x="4946065" y="4149179"/>
            <a:ext cx="4303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4946065" y="3573115"/>
            <a:ext cx="4575677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>
              <a:lnSpc>
                <a:spcPts val="3038"/>
              </a:lnSpc>
            </a:pPr>
            <a:r>
              <a:rPr lang="es-ES_tradnl" sz="2800" dirty="0" smtClean="0"/>
              <a:t>CONTEXTO GENERAL</a:t>
            </a:r>
            <a:endParaRPr lang="es-MX" sz="2800" dirty="0"/>
          </a:p>
        </p:txBody>
      </p:sp>
      <p:sp>
        <p:nvSpPr>
          <p:cNvPr id="25" name="8 CuadroTexto"/>
          <p:cNvSpPr txBox="1">
            <a:spLocks noChangeArrowheads="1"/>
          </p:cNvSpPr>
          <p:nvPr/>
        </p:nvSpPr>
        <p:spPr bwMode="auto">
          <a:xfrm>
            <a:off x="4946065" y="4293195"/>
            <a:ext cx="4355977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85750" indent="-285750">
              <a:buSzPct val="80000"/>
              <a:buFont typeface="Arial"/>
              <a:buChar char="•"/>
            </a:pPr>
            <a:r>
              <a:rPr lang="es-ES_tradnl" dirty="0"/>
              <a:t>El Intendente Actual es </a:t>
            </a:r>
            <a:r>
              <a:rPr lang="es-CL" dirty="0" smtClean="0"/>
              <a:t>Leonardo de la </a:t>
            </a:r>
            <a:r>
              <a:rPr lang="es-CL" dirty="0" err="1" smtClean="0"/>
              <a:t>Prida</a:t>
            </a:r>
            <a:endParaRPr lang="es-CL" dirty="0"/>
          </a:p>
          <a:p>
            <a:pPr marL="285750" indent="-285750">
              <a:buSzPct val="80000"/>
              <a:buFont typeface="Arial"/>
              <a:buChar char="•"/>
            </a:pPr>
            <a:r>
              <a:rPr lang="es-ES_tradnl" dirty="0"/>
              <a:t>Capital Regional Puerto Montt</a:t>
            </a:r>
          </a:p>
          <a:p>
            <a:pPr marL="285750" indent="-285750">
              <a:buSzPct val="80000"/>
              <a:buFont typeface="Arial"/>
              <a:buChar char="•"/>
            </a:pPr>
            <a:r>
              <a:rPr lang="es-ES_tradnl" dirty="0"/>
              <a:t>Gobernaciones Provinciales en las comunas de Osorno, Puerto Montt, Castro, </a:t>
            </a:r>
            <a:r>
              <a:rPr lang="es-ES_tradnl" dirty="0" err="1" smtClean="0"/>
              <a:t>Chaitén</a:t>
            </a:r>
            <a:r>
              <a:rPr lang="es-ES_tradnl" dirty="0"/>
              <a:t>.</a:t>
            </a:r>
            <a:endParaRPr lang="es-CL" dirty="0"/>
          </a:p>
          <a:p>
            <a:pPr marL="285750" indent="-285750">
              <a:buSzPct val="80000"/>
              <a:buFont typeface="Arial"/>
              <a:buChar char="•"/>
            </a:pPr>
            <a:r>
              <a:rPr lang="es-CL" dirty="0"/>
              <a:t>Proceso de descentralización</a:t>
            </a:r>
            <a:r>
              <a:rPr lang="es-CL" dirty="0" smtClean="0"/>
              <a:t>.</a:t>
            </a: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2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7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25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8" grpId="0" animBg="1"/>
      <p:bldP spid="4" grpId="0" animBg="1"/>
      <p:bldP spid="9" grpId="0"/>
      <p:bldP spid="7" grpId="0"/>
      <p:bldP spid="21" grpId="0" animBg="1"/>
      <p:bldP spid="24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uario\Desktop\FIC\Logos\P.RED Región de Loa Lago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8904"/>
            <a:ext cx="8460433" cy="3531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323904" y="4077072"/>
            <a:ext cx="8496568" cy="260071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ü"/>
              <a:defRPr/>
            </a:pPr>
            <a:r>
              <a:rPr lang="es-CL" b="1" dirty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itchFamily="34" charset="0"/>
                <a:cs typeface="Calibri" pitchFamily="34" charset="0"/>
              </a:rPr>
              <a:t>DESCENTRALIZACIÓN</a:t>
            </a:r>
            <a:r>
              <a:rPr lang="es-CL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itchFamily="34" charset="0"/>
                <a:cs typeface="Calibri" pitchFamily="34" charset="0"/>
              </a:rPr>
              <a:t> </a:t>
            </a:r>
            <a:r>
              <a:rPr lang="es-CL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itchFamily="34" charset="0"/>
                <a:cs typeface="Calibri" pitchFamily="34" charset="0"/>
              </a:rPr>
              <a:t>DEL ACTUAL SISTEMA DE </a:t>
            </a:r>
            <a:r>
              <a:rPr lang="es-CL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itchFamily="34" charset="0"/>
                <a:cs typeface="Calibri" pitchFamily="34" charset="0"/>
              </a:rPr>
              <a:t>INNOVACIÓN</a:t>
            </a:r>
          </a:p>
          <a:p>
            <a:pPr marL="342900" indent="-342900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ü"/>
              <a:defRPr/>
            </a:pPr>
            <a:r>
              <a:rPr lang="es-CL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itchFamily="34" charset="0"/>
                <a:cs typeface="Calibri" pitchFamily="34" charset="0"/>
              </a:rPr>
              <a:t>CONSTRUCCIÓN </a:t>
            </a:r>
            <a:r>
              <a:rPr lang="es-CL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itchFamily="34" charset="0"/>
                <a:cs typeface="Calibri" pitchFamily="34" charset="0"/>
              </a:rPr>
              <a:t>DE UN </a:t>
            </a:r>
            <a:r>
              <a:rPr lang="es-CL" b="1" dirty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itchFamily="34" charset="0"/>
                <a:cs typeface="Calibri" pitchFamily="34" charset="0"/>
              </a:rPr>
              <a:t>MODELO DE GESTIÓN REGIONAL EN INNOVACIÓN</a:t>
            </a:r>
            <a:endParaRPr lang="es-CL" sz="1600" b="1" dirty="0">
              <a:solidFill>
                <a:schemeClr val="tx2">
                  <a:lumMod val="60000"/>
                  <a:lumOff val="40000"/>
                </a:schemeClr>
              </a:solidFill>
              <a:latin typeface="Century Gothic" pitchFamily="34" charset="0"/>
              <a:cs typeface="Calibri" pitchFamily="34" charset="0"/>
            </a:endParaRPr>
          </a:p>
          <a:p>
            <a:pPr marL="342900" indent="-342900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ü"/>
              <a:defRPr/>
            </a:pPr>
            <a:r>
              <a:rPr lang="es-CL" b="1" dirty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itchFamily="34" charset="0"/>
                <a:cs typeface="Calibri" pitchFamily="34" charset="0"/>
              </a:rPr>
              <a:t>INSTALACIÓN EFECTIVA Y ACREDITADA DE PROFESIONALES</a:t>
            </a:r>
            <a:r>
              <a:rPr lang="es-CL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itchFamily="34" charset="0"/>
                <a:cs typeface="Calibri" pitchFamily="34" charset="0"/>
              </a:rPr>
              <a:t> </a:t>
            </a:r>
            <a:r>
              <a:rPr lang="es-CL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itchFamily="34" charset="0"/>
                <a:cs typeface="Calibri" pitchFamily="34" charset="0"/>
              </a:rPr>
              <a:t>PARA LA INNOVACIÓN</a:t>
            </a:r>
          </a:p>
          <a:p>
            <a:pPr marL="342900" indent="-342900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ü"/>
              <a:defRPr/>
            </a:pPr>
            <a:r>
              <a:rPr lang="es-ES" b="1" dirty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itchFamily="34" charset="0"/>
                <a:cs typeface="Calibri" pitchFamily="34" charset="0"/>
              </a:rPr>
              <a:t>EQUIDAD TERRITORIAL </a:t>
            </a:r>
            <a:r>
              <a:rPr lang="es-ES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itchFamily="34" charset="0"/>
                <a:cs typeface="Calibri" pitchFamily="34" charset="0"/>
              </a:rPr>
              <a:t>EN MATERIA DE DESARROLLO ECONÓMICO REGIONAL Y EN LAS EMPRESAS</a:t>
            </a:r>
            <a:r>
              <a:rPr lang="es-ES" sz="16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Calibri" pitchFamily="34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30972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uario\Desktop\FIC\Presentación Claudia\IMG_292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C:\Users\Usuario\Desktop\logo horizontal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87312"/>
            <a:ext cx="8914258" cy="1681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1414176"/>
            <a:ext cx="5080000" cy="1582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Picture 4" descr="C:\Users\Figueroa\Desktop\financiamient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3236328"/>
            <a:ext cx="5080001" cy="1582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Picture 5" descr="C:\Users\Figueroa\Desktop\Implementacio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5086584"/>
            <a:ext cx="5080000" cy="1582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7" name="26 Rectángulo redondeado"/>
          <p:cNvSpPr>
            <a:spLocks noChangeArrowheads="1"/>
          </p:cNvSpPr>
          <p:nvPr/>
        </p:nvSpPr>
        <p:spPr bwMode="auto">
          <a:xfrm>
            <a:off x="5220071" y="1702208"/>
            <a:ext cx="3907621" cy="1168400"/>
          </a:xfrm>
          <a:prstGeom prst="roundRect">
            <a:avLst>
              <a:gd name="adj" fmla="val 1921"/>
            </a:avLst>
          </a:prstGeom>
          <a:solidFill>
            <a:schemeClr val="bg2">
              <a:lumMod val="10000"/>
              <a:alpha val="65097"/>
            </a:schemeClr>
          </a:solidFill>
          <a:ln w="25400">
            <a:noFill/>
            <a:round/>
            <a:headEnd/>
            <a:tailEnd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s-ES_tradnl">
              <a:solidFill>
                <a:srgbClr val="FFFFFF"/>
              </a:solidFill>
            </a:endParaRPr>
          </a:p>
        </p:txBody>
      </p:sp>
      <p:cxnSp>
        <p:nvCxnSpPr>
          <p:cNvPr id="28" name="27 Conector recto"/>
          <p:cNvCxnSpPr/>
          <p:nvPr/>
        </p:nvCxnSpPr>
        <p:spPr>
          <a:xfrm flipV="1">
            <a:off x="5291386" y="1772815"/>
            <a:ext cx="3745110" cy="1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recto"/>
          <p:cNvCxnSpPr/>
          <p:nvPr/>
        </p:nvCxnSpPr>
        <p:spPr>
          <a:xfrm>
            <a:off x="5291386" y="2798600"/>
            <a:ext cx="374511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29 CuadroTexto"/>
          <p:cNvSpPr txBox="1"/>
          <p:nvPr/>
        </p:nvSpPr>
        <p:spPr>
          <a:xfrm>
            <a:off x="5291386" y="2003982"/>
            <a:ext cx="3836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INSTITUCIONALIDAD</a:t>
            </a:r>
            <a:endParaRPr lang="es-CL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30 Rectángulo redondeado"/>
          <p:cNvSpPr>
            <a:spLocks noChangeArrowheads="1"/>
          </p:cNvSpPr>
          <p:nvPr/>
        </p:nvSpPr>
        <p:spPr bwMode="auto">
          <a:xfrm>
            <a:off x="5220071" y="3443516"/>
            <a:ext cx="3907621" cy="1168400"/>
          </a:xfrm>
          <a:prstGeom prst="roundRect">
            <a:avLst>
              <a:gd name="adj" fmla="val 1921"/>
            </a:avLst>
          </a:prstGeom>
          <a:solidFill>
            <a:schemeClr val="bg2">
              <a:lumMod val="10000"/>
              <a:alpha val="65097"/>
            </a:schemeClr>
          </a:solidFill>
          <a:ln w="25400">
            <a:noFill/>
            <a:round/>
            <a:headEnd/>
            <a:tailEnd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s-ES_tradnl">
              <a:solidFill>
                <a:srgbClr val="FFFFFF"/>
              </a:solidFill>
            </a:endParaRPr>
          </a:p>
        </p:txBody>
      </p:sp>
      <p:cxnSp>
        <p:nvCxnSpPr>
          <p:cNvPr id="32" name="31 Conector recto"/>
          <p:cNvCxnSpPr/>
          <p:nvPr/>
        </p:nvCxnSpPr>
        <p:spPr>
          <a:xfrm flipV="1">
            <a:off x="5291386" y="3501007"/>
            <a:ext cx="3745110" cy="1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32 Conector recto"/>
          <p:cNvCxnSpPr/>
          <p:nvPr/>
        </p:nvCxnSpPr>
        <p:spPr>
          <a:xfrm>
            <a:off x="5291386" y="4539908"/>
            <a:ext cx="374511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33 CuadroTexto"/>
          <p:cNvSpPr txBox="1"/>
          <p:nvPr/>
        </p:nvSpPr>
        <p:spPr>
          <a:xfrm>
            <a:off x="5291386" y="3745290"/>
            <a:ext cx="3116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DISPONIBILIDAD</a:t>
            </a:r>
            <a:endParaRPr lang="es-CL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34 Rectángulo redondeado"/>
          <p:cNvSpPr>
            <a:spLocks noChangeArrowheads="1"/>
          </p:cNvSpPr>
          <p:nvPr/>
        </p:nvSpPr>
        <p:spPr bwMode="auto">
          <a:xfrm>
            <a:off x="5220071" y="5293772"/>
            <a:ext cx="3907621" cy="1168400"/>
          </a:xfrm>
          <a:prstGeom prst="roundRect">
            <a:avLst>
              <a:gd name="adj" fmla="val 1921"/>
            </a:avLst>
          </a:prstGeom>
          <a:solidFill>
            <a:schemeClr val="bg2">
              <a:lumMod val="10000"/>
              <a:alpha val="65097"/>
            </a:schemeClr>
          </a:solidFill>
          <a:ln w="25400">
            <a:noFill/>
            <a:round/>
            <a:headEnd/>
            <a:tailEnd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s-ES_tradnl">
              <a:solidFill>
                <a:srgbClr val="FFFFFF"/>
              </a:solidFill>
            </a:endParaRPr>
          </a:p>
        </p:txBody>
      </p:sp>
      <p:cxnSp>
        <p:nvCxnSpPr>
          <p:cNvPr id="36" name="35 Conector recto"/>
          <p:cNvCxnSpPr/>
          <p:nvPr/>
        </p:nvCxnSpPr>
        <p:spPr>
          <a:xfrm flipV="1">
            <a:off x="5291386" y="5373215"/>
            <a:ext cx="3745110" cy="1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36 Conector recto"/>
          <p:cNvCxnSpPr/>
          <p:nvPr/>
        </p:nvCxnSpPr>
        <p:spPr>
          <a:xfrm>
            <a:off x="5291386" y="6390164"/>
            <a:ext cx="374511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37 CuadroTexto"/>
          <p:cNvSpPr txBox="1"/>
          <p:nvPr/>
        </p:nvSpPr>
        <p:spPr>
          <a:xfrm>
            <a:off x="5291386" y="5595546"/>
            <a:ext cx="3429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IMPLEMENTACIÓN</a:t>
            </a:r>
            <a:endParaRPr lang="es-CL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81821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75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0" grpId="0"/>
      <p:bldP spid="31" grpId="0" animBg="1"/>
      <p:bldP spid="34" grpId="0"/>
      <p:bldP spid="35" grpId="0" animBg="1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  <p:sp>
        <p:nvSpPr>
          <p:cNvPr id="7" name="6 Rectángulo redondeado"/>
          <p:cNvSpPr>
            <a:spLocks noChangeArrowheads="1"/>
          </p:cNvSpPr>
          <p:nvPr/>
        </p:nvSpPr>
        <p:spPr bwMode="auto">
          <a:xfrm>
            <a:off x="4470400" y="260648"/>
            <a:ext cx="4895850" cy="1168400"/>
          </a:xfrm>
          <a:prstGeom prst="roundRect">
            <a:avLst>
              <a:gd name="adj" fmla="val 1921"/>
            </a:avLst>
          </a:prstGeom>
          <a:solidFill>
            <a:srgbClr val="FFFFFF">
              <a:alpha val="65097"/>
            </a:srgbClr>
          </a:solidFill>
          <a:ln w="25400">
            <a:noFill/>
            <a:round/>
            <a:headEnd/>
            <a:tailEnd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572000" y="333673"/>
            <a:ext cx="2404826" cy="1031051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CL" sz="6100" dirty="0" smtClean="0"/>
              <a:t>VISION</a:t>
            </a:r>
            <a:endParaRPr lang="es-CL" sz="6100" dirty="0"/>
          </a:p>
        </p:txBody>
      </p:sp>
      <p:sp>
        <p:nvSpPr>
          <p:cNvPr id="9" name="8 CuadroTexto"/>
          <p:cNvSpPr txBox="1">
            <a:spLocks noChangeArrowheads="1"/>
          </p:cNvSpPr>
          <p:nvPr/>
        </p:nvSpPr>
        <p:spPr bwMode="auto">
          <a:xfrm>
            <a:off x="7018139" y="533698"/>
            <a:ext cx="2018357" cy="667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ts val="2200"/>
              </a:lnSpc>
            </a:pPr>
            <a:r>
              <a:rPr lang="es-ES_tradnl" sz="2400" dirty="0" smtClean="0"/>
              <a:t>Hacia donde </a:t>
            </a:r>
          </a:p>
          <a:p>
            <a:pPr eaLnBrk="0" hangingPunct="0">
              <a:lnSpc>
                <a:spcPts val="2200"/>
              </a:lnSpc>
            </a:pPr>
            <a:r>
              <a:rPr lang="es-ES_tradnl" sz="2400" dirty="0" smtClean="0"/>
              <a:t>apuntamos</a:t>
            </a:r>
            <a:endParaRPr lang="es-MX" sz="2400" dirty="0"/>
          </a:p>
        </p:txBody>
      </p:sp>
      <p:cxnSp>
        <p:nvCxnSpPr>
          <p:cNvPr id="11" name="10 Conector recto"/>
          <p:cNvCxnSpPr/>
          <p:nvPr/>
        </p:nvCxnSpPr>
        <p:spPr>
          <a:xfrm>
            <a:off x="4721225" y="486073"/>
            <a:ext cx="41687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>
            <a:off x="4721225" y="1216323"/>
            <a:ext cx="41687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16 Rectángulo redondeado"/>
          <p:cNvSpPr>
            <a:spLocks noChangeArrowheads="1"/>
          </p:cNvSpPr>
          <p:nvPr/>
        </p:nvSpPr>
        <p:spPr bwMode="auto">
          <a:xfrm>
            <a:off x="-13464" y="1950929"/>
            <a:ext cx="5737592" cy="1168400"/>
          </a:xfrm>
          <a:prstGeom prst="roundRect">
            <a:avLst>
              <a:gd name="adj" fmla="val 1921"/>
            </a:avLst>
          </a:prstGeom>
          <a:solidFill>
            <a:srgbClr val="FFFFFF">
              <a:alpha val="65097"/>
            </a:srgbClr>
          </a:solidFill>
          <a:ln w="25400">
            <a:noFill/>
            <a:round/>
            <a:headEnd/>
            <a:tailEnd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18" name="17 Rectángulo redondeado"/>
          <p:cNvSpPr>
            <a:spLocks noChangeArrowheads="1"/>
          </p:cNvSpPr>
          <p:nvPr/>
        </p:nvSpPr>
        <p:spPr bwMode="auto">
          <a:xfrm>
            <a:off x="3835957" y="3645024"/>
            <a:ext cx="5400253" cy="2088232"/>
          </a:xfrm>
          <a:prstGeom prst="roundRect">
            <a:avLst>
              <a:gd name="adj" fmla="val 1921"/>
            </a:avLst>
          </a:prstGeom>
          <a:solidFill>
            <a:srgbClr val="FFFFFF">
              <a:alpha val="65097"/>
            </a:srgbClr>
          </a:solidFill>
          <a:ln w="25400">
            <a:noFill/>
            <a:round/>
            <a:headEnd/>
            <a:tailEnd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-13464" y="2054721"/>
            <a:ext cx="5737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/>
              <a:t>Incorporación de </a:t>
            </a:r>
            <a:r>
              <a:rPr lang="es-ES" sz="2000" b="1" dirty="0" smtClean="0"/>
              <a:t>valor</a:t>
            </a:r>
            <a:r>
              <a:rPr lang="es-ES" sz="1600" dirty="0" smtClean="0"/>
              <a:t> y generación de </a:t>
            </a:r>
            <a:r>
              <a:rPr lang="es-ES" sz="2000" b="1" dirty="0" smtClean="0"/>
              <a:t>nuevas actividades</a:t>
            </a:r>
            <a:r>
              <a:rPr lang="es-ES" sz="1600" dirty="0" smtClean="0"/>
              <a:t>, el foco en los </a:t>
            </a:r>
            <a:r>
              <a:rPr lang="es-ES" sz="2000" b="1" dirty="0" smtClean="0"/>
              <a:t>alimentos</a:t>
            </a:r>
            <a:r>
              <a:rPr lang="es-ES" sz="1600" dirty="0" smtClean="0"/>
              <a:t>, el </a:t>
            </a:r>
            <a:r>
              <a:rPr lang="es-ES" sz="2000" b="1" dirty="0" smtClean="0"/>
              <a:t>turismo</a:t>
            </a:r>
            <a:r>
              <a:rPr lang="es-ES" sz="1600" dirty="0" smtClean="0"/>
              <a:t> y los </a:t>
            </a:r>
            <a:r>
              <a:rPr lang="es-ES" sz="2000" b="1" dirty="0" smtClean="0"/>
              <a:t>proveedores de servicios.</a:t>
            </a:r>
            <a:endParaRPr lang="es-ES" sz="1600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3835611" y="3687798"/>
            <a:ext cx="541690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b="1" dirty="0" smtClean="0"/>
              <a:t>ESPECIALIZACIÓN INTELIGENTE</a:t>
            </a:r>
          </a:p>
          <a:p>
            <a:pPr algn="just"/>
            <a:r>
              <a:rPr lang="es-CL" sz="1600" dirty="0" smtClean="0"/>
              <a:t>Somos buenos en esto, vamos a ser los mejores</a:t>
            </a:r>
            <a:endParaRPr lang="es-CL" sz="16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3851920" y="4365104"/>
            <a:ext cx="525658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b="1" dirty="0" smtClean="0"/>
              <a:t>DIVERSIFICACIÓN PRODUCTIVA</a:t>
            </a:r>
          </a:p>
          <a:p>
            <a:pPr algn="just"/>
            <a:r>
              <a:rPr lang="es-CL" sz="1600" dirty="0" smtClean="0"/>
              <a:t>Con lo que sabemos hacer bien, qué más podemos hacer</a:t>
            </a:r>
            <a:endParaRPr lang="es-CL" sz="16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3870799" y="5013176"/>
            <a:ext cx="523770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b="1" dirty="0" smtClean="0"/>
              <a:t>ARTICULACIÓN, </a:t>
            </a:r>
            <a:r>
              <a:rPr lang="es-CL" sz="1600" dirty="0" smtClean="0"/>
              <a:t>de la oferta de conocimiento y tecnologías regionales</a:t>
            </a:r>
            <a:endParaRPr lang="es-CL" sz="1600" b="1" dirty="0" smtClean="0"/>
          </a:p>
        </p:txBody>
      </p:sp>
      <p:sp>
        <p:nvSpPr>
          <p:cNvPr id="19" name="18 CuadroTexto"/>
          <p:cNvSpPr txBox="1"/>
          <p:nvPr/>
        </p:nvSpPr>
        <p:spPr>
          <a:xfrm>
            <a:off x="-396552" y="6309320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 smtClean="0">
                <a:solidFill>
                  <a:schemeClr val="bg1"/>
                </a:solidFill>
              </a:rPr>
              <a:t>SUPERAR DEPENDENCIA EN COMMODITIES</a:t>
            </a:r>
            <a:endParaRPr lang="es-CL" sz="1600" dirty="0">
              <a:solidFill>
                <a:schemeClr val="bg1"/>
              </a:solidFill>
            </a:endParaRPr>
          </a:p>
        </p:txBody>
      </p:sp>
      <p:cxnSp>
        <p:nvCxnSpPr>
          <p:cNvPr id="20" name="19 Conector recto"/>
          <p:cNvCxnSpPr/>
          <p:nvPr/>
        </p:nvCxnSpPr>
        <p:spPr>
          <a:xfrm>
            <a:off x="-16419" y="6678652"/>
            <a:ext cx="44658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7" grpId="0" animBg="1"/>
      <p:bldP spid="18" grpId="0" animBg="1"/>
      <p:bldP spid="16" grpId="0"/>
      <p:bldP spid="10" grpId="0"/>
      <p:bldP spid="12" grpId="0"/>
      <p:bldP spid="13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30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72"/>
            <a:ext cx="9144000" cy="6839712"/>
          </a:xfrm>
          <a:prstGeom prst="rect">
            <a:avLst/>
          </a:prstGeom>
        </p:spPr>
      </p:pic>
      <p:sp>
        <p:nvSpPr>
          <p:cNvPr id="21" name="20 Rectángulo redondeado"/>
          <p:cNvSpPr>
            <a:spLocks noChangeArrowheads="1"/>
          </p:cNvSpPr>
          <p:nvPr/>
        </p:nvSpPr>
        <p:spPr bwMode="auto">
          <a:xfrm rot="10800000">
            <a:off x="4211960" y="2492896"/>
            <a:ext cx="5112568" cy="3498206"/>
          </a:xfrm>
          <a:prstGeom prst="roundRect">
            <a:avLst>
              <a:gd name="adj" fmla="val 1921"/>
            </a:avLst>
          </a:prstGeom>
          <a:solidFill>
            <a:srgbClr val="FFFFFF">
              <a:alpha val="59999"/>
            </a:srgbClr>
          </a:solidFill>
          <a:ln w="25400">
            <a:noFill/>
            <a:round/>
            <a:headEnd/>
            <a:tailEnd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s-ES_tradnl" dirty="0">
              <a:solidFill>
                <a:srgbClr val="FFFFFF"/>
              </a:solidFill>
            </a:endParaRPr>
          </a:p>
        </p:txBody>
      </p:sp>
      <p:sp>
        <p:nvSpPr>
          <p:cNvPr id="20" name="19 Rectángulo redondeado"/>
          <p:cNvSpPr>
            <a:spLocks noChangeArrowheads="1"/>
          </p:cNvSpPr>
          <p:nvPr/>
        </p:nvSpPr>
        <p:spPr bwMode="auto">
          <a:xfrm rot="10800000">
            <a:off x="-108519" y="116632"/>
            <a:ext cx="4248471" cy="3692031"/>
          </a:xfrm>
          <a:prstGeom prst="roundRect">
            <a:avLst>
              <a:gd name="adj" fmla="val 1921"/>
            </a:avLst>
          </a:prstGeom>
          <a:solidFill>
            <a:srgbClr val="FFFFFF">
              <a:alpha val="59999"/>
            </a:srgbClr>
          </a:solidFill>
          <a:ln w="25400">
            <a:noFill/>
            <a:round/>
            <a:headEnd/>
            <a:tailEnd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s-ES_tradnl" b="1" dirty="0">
              <a:solidFill>
                <a:srgbClr val="FFFFFF"/>
              </a:solidFill>
            </a:endParaRPr>
          </a:p>
        </p:txBody>
      </p:sp>
      <p:sp>
        <p:nvSpPr>
          <p:cNvPr id="10" name="9 Rectángulo redondeado"/>
          <p:cNvSpPr>
            <a:spLocks noChangeArrowheads="1"/>
          </p:cNvSpPr>
          <p:nvPr/>
        </p:nvSpPr>
        <p:spPr bwMode="auto">
          <a:xfrm rot="10800000">
            <a:off x="-108520" y="116631"/>
            <a:ext cx="4248471" cy="3692031"/>
          </a:xfrm>
          <a:prstGeom prst="roundRect">
            <a:avLst>
              <a:gd name="adj" fmla="val 1921"/>
            </a:avLst>
          </a:prstGeom>
          <a:solidFill>
            <a:srgbClr val="FFFFFF">
              <a:alpha val="59999"/>
            </a:srgbClr>
          </a:solidFill>
          <a:ln w="25400">
            <a:noFill/>
            <a:round/>
            <a:headEnd/>
            <a:tailEnd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s-ES_tradnl" b="1" dirty="0">
              <a:solidFill>
                <a:srgbClr val="FFFFFF"/>
              </a:solidFill>
            </a:endParaRPr>
          </a:p>
        </p:txBody>
      </p:sp>
      <p:cxnSp>
        <p:nvCxnSpPr>
          <p:cNvPr id="4" name="3 Conector recto"/>
          <p:cNvCxnSpPr/>
          <p:nvPr/>
        </p:nvCxnSpPr>
        <p:spPr>
          <a:xfrm>
            <a:off x="149676" y="332656"/>
            <a:ext cx="395421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4 Conector recto"/>
          <p:cNvCxnSpPr/>
          <p:nvPr/>
        </p:nvCxnSpPr>
        <p:spPr>
          <a:xfrm>
            <a:off x="149676" y="858120"/>
            <a:ext cx="395421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1726" y="385808"/>
            <a:ext cx="40022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s-ES_tradnl" sz="2000" b="1" dirty="0" smtClean="0"/>
              <a:t>SECTORES PRIORIZADOS POR LA ERI</a:t>
            </a:r>
            <a:endParaRPr lang="es-MX" sz="20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179516" y="1106160"/>
            <a:ext cx="3924370" cy="738664"/>
          </a:xfrm>
          <a:prstGeom prst="rect">
            <a:avLst/>
          </a:prstGeom>
          <a:noFill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SzPct val="80000"/>
              <a:buFont typeface="Wingdings" pitchFamily="-106" charset="2"/>
              <a:buChar char="v"/>
            </a:pPr>
            <a:r>
              <a:rPr lang="en-US" sz="1400" b="1" dirty="0" smtClean="0"/>
              <a:t>SECTOR ACUICOLA</a:t>
            </a:r>
          </a:p>
          <a:p>
            <a:pPr>
              <a:buSzPct val="80000"/>
            </a:pPr>
            <a:r>
              <a:rPr lang="es-CL" sz="1400" dirty="0" smtClean="0"/>
              <a:t>Servicios</a:t>
            </a:r>
            <a:r>
              <a:rPr lang="en-US" sz="1400" dirty="0" smtClean="0"/>
              <a:t> de la </a:t>
            </a:r>
            <a:r>
              <a:rPr lang="en-US" sz="1400" dirty="0" err="1" smtClean="0"/>
              <a:t>industria</a:t>
            </a:r>
            <a:r>
              <a:rPr lang="en-US" sz="1400" dirty="0" smtClean="0"/>
              <a:t> </a:t>
            </a:r>
            <a:r>
              <a:rPr lang="en-US" sz="1400" dirty="0" err="1" smtClean="0"/>
              <a:t>acuícola</a:t>
            </a:r>
            <a:r>
              <a:rPr lang="en-US" sz="1400" dirty="0" smtClean="0"/>
              <a:t>.</a:t>
            </a:r>
          </a:p>
          <a:p>
            <a:pPr>
              <a:buSzPct val="80000"/>
            </a:pPr>
            <a:r>
              <a:rPr lang="en-US" sz="1400" dirty="0" err="1" smtClean="0"/>
              <a:t>Mitilicultura</a:t>
            </a:r>
            <a:endParaRPr lang="en-US" sz="1400" dirty="0"/>
          </a:p>
        </p:txBody>
      </p:sp>
      <p:sp>
        <p:nvSpPr>
          <p:cNvPr id="11" name="10 Rectángulo"/>
          <p:cNvSpPr/>
          <p:nvPr/>
        </p:nvSpPr>
        <p:spPr>
          <a:xfrm>
            <a:off x="293692" y="332657"/>
            <a:ext cx="357188" cy="460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s-ES_tradnl">
              <a:solidFill>
                <a:srgbClr val="FFFFFF"/>
              </a:solidFill>
              <a:ea typeface="Arial" pitchFamily="-106" charset="0"/>
              <a:cs typeface="Arial" pitchFamily="-106" charset="0"/>
            </a:endParaRPr>
          </a:p>
        </p:txBody>
      </p:sp>
      <p:sp>
        <p:nvSpPr>
          <p:cNvPr id="13" name="12 Rectángulo redondeado"/>
          <p:cNvSpPr>
            <a:spLocks noChangeArrowheads="1"/>
          </p:cNvSpPr>
          <p:nvPr/>
        </p:nvSpPr>
        <p:spPr bwMode="auto">
          <a:xfrm rot="10800000">
            <a:off x="4211960" y="2492896"/>
            <a:ext cx="5112568" cy="3498206"/>
          </a:xfrm>
          <a:prstGeom prst="roundRect">
            <a:avLst>
              <a:gd name="adj" fmla="val 1921"/>
            </a:avLst>
          </a:prstGeom>
          <a:solidFill>
            <a:srgbClr val="FFFFFF">
              <a:alpha val="59999"/>
            </a:srgbClr>
          </a:solidFill>
          <a:ln w="25400">
            <a:noFill/>
            <a:round/>
            <a:headEnd/>
            <a:tailEnd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s-ES_tradnl" dirty="0">
              <a:solidFill>
                <a:srgbClr val="FFFFFF"/>
              </a:solidFill>
            </a:endParaRPr>
          </a:p>
        </p:txBody>
      </p:sp>
      <p:cxnSp>
        <p:nvCxnSpPr>
          <p:cNvPr id="15" name="14 Conector recto"/>
          <p:cNvCxnSpPr/>
          <p:nvPr/>
        </p:nvCxnSpPr>
        <p:spPr>
          <a:xfrm>
            <a:off x="5010278" y="2747973"/>
            <a:ext cx="316212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>
            <a:off x="5010278" y="3212976"/>
            <a:ext cx="316212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4892366" y="2778496"/>
            <a:ext cx="30314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s-ES_tradnl" sz="2000" b="1" dirty="0" smtClean="0"/>
              <a:t>SECTORES CON POTENCIAL</a:t>
            </a:r>
            <a:endParaRPr lang="es-MX" sz="2000" b="1" dirty="0"/>
          </a:p>
        </p:txBody>
      </p:sp>
      <p:sp>
        <p:nvSpPr>
          <p:cNvPr id="18" name="17 CuadroTexto"/>
          <p:cNvSpPr txBox="1"/>
          <p:nvPr/>
        </p:nvSpPr>
        <p:spPr>
          <a:xfrm>
            <a:off x="179512" y="1998302"/>
            <a:ext cx="5040556" cy="738664"/>
          </a:xfrm>
          <a:prstGeom prst="rect">
            <a:avLst/>
          </a:prstGeom>
          <a:noFill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SzPct val="80000"/>
              <a:buFont typeface="Wingdings" pitchFamily="-106" charset="2"/>
              <a:buChar char="v"/>
            </a:pPr>
            <a:r>
              <a:rPr lang="en-US" sz="1400" b="1" dirty="0" smtClean="0"/>
              <a:t>SECTOR PECUARIO</a:t>
            </a:r>
          </a:p>
          <a:p>
            <a:pPr>
              <a:buSzPct val="80000"/>
            </a:pPr>
            <a:r>
              <a:rPr lang="en-US" sz="1400" dirty="0" smtClean="0"/>
              <a:t>Sector </a:t>
            </a:r>
            <a:r>
              <a:rPr lang="en-US" sz="1400" dirty="0" err="1" smtClean="0"/>
              <a:t>Lechero</a:t>
            </a:r>
            <a:endParaRPr lang="en-US" sz="1400" dirty="0" smtClean="0"/>
          </a:p>
          <a:p>
            <a:pPr>
              <a:buSzPct val="80000"/>
            </a:pPr>
            <a:r>
              <a:rPr lang="en-US" sz="1400" dirty="0" smtClean="0"/>
              <a:t>Sector </a:t>
            </a:r>
            <a:r>
              <a:rPr lang="en-US" sz="1400" dirty="0" err="1" smtClean="0"/>
              <a:t>Cárnico</a:t>
            </a:r>
            <a:endParaRPr lang="en-US" sz="1400" dirty="0"/>
          </a:p>
        </p:txBody>
      </p:sp>
      <p:sp>
        <p:nvSpPr>
          <p:cNvPr id="19" name="18 CuadroTexto"/>
          <p:cNvSpPr txBox="1"/>
          <p:nvPr/>
        </p:nvSpPr>
        <p:spPr>
          <a:xfrm>
            <a:off x="179516" y="2924944"/>
            <a:ext cx="4032444" cy="523220"/>
          </a:xfrm>
          <a:prstGeom prst="rect">
            <a:avLst/>
          </a:prstGeom>
          <a:noFill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SzPct val="80000"/>
              <a:buFont typeface="Wingdings" pitchFamily="-106" charset="2"/>
              <a:buChar char="v"/>
            </a:pPr>
            <a:r>
              <a:rPr lang="en-US" sz="1400" b="1" dirty="0" smtClean="0"/>
              <a:t>SECTOR TURISMO</a:t>
            </a:r>
          </a:p>
          <a:p>
            <a:pPr>
              <a:buSzPct val="80000"/>
            </a:pPr>
            <a:r>
              <a:rPr lang="en-US" sz="1400" dirty="0" err="1" smtClean="0"/>
              <a:t>Turismo</a:t>
            </a:r>
            <a:r>
              <a:rPr lang="en-US" sz="1400" dirty="0" smtClean="0"/>
              <a:t> </a:t>
            </a:r>
            <a:r>
              <a:rPr lang="en-US" sz="1400" dirty="0" err="1" smtClean="0"/>
              <a:t>en</a:t>
            </a:r>
            <a:r>
              <a:rPr lang="en-US" sz="1400" dirty="0" smtClean="0"/>
              <a:t> general</a:t>
            </a:r>
            <a:endParaRPr lang="en-US" sz="1400" dirty="0"/>
          </a:p>
        </p:txBody>
      </p:sp>
      <p:sp>
        <p:nvSpPr>
          <p:cNvPr id="29" name="28 CuadroTexto"/>
          <p:cNvSpPr txBox="1"/>
          <p:nvPr/>
        </p:nvSpPr>
        <p:spPr>
          <a:xfrm>
            <a:off x="4211960" y="3356992"/>
            <a:ext cx="4962594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es-ES" sz="1400" dirty="0"/>
              <a:t>Energías renovables (eólica, solar, biogás, mareomotriz, etc.)</a:t>
            </a:r>
          </a:p>
          <a:p>
            <a:pPr marL="177800" indent="-17780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es-ES" sz="1400" dirty="0"/>
              <a:t>TIC</a:t>
            </a:r>
          </a:p>
          <a:p>
            <a:pPr marL="177800" indent="-17780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es-ES" sz="1400" dirty="0"/>
              <a:t>Biotecnología</a:t>
            </a:r>
          </a:p>
          <a:p>
            <a:pPr marL="177800" indent="-17780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es-ES" sz="1400" dirty="0" err="1"/>
              <a:t>Berries</a:t>
            </a:r>
            <a:endParaRPr lang="es-ES" sz="1400" dirty="0"/>
          </a:p>
          <a:p>
            <a:pPr marL="177800" indent="-17780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es-ES" sz="1400" dirty="0"/>
              <a:t>Ganado ovino</a:t>
            </a:r>
          </a:p>
          <a:p>
            <a:pPr marL="177800" indent="-17780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es-ES" sz="1400" dirty="0"/>
              <a:t>Pesca artesanal</a:t>
            </a:r>
          </a:p>
          <a:p>
            <a:pPr marL="177800" indent="-17780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es-ES" sz="1400" dirty="0"/>
              <a:t>Hortalizas (zanahoria, lechuga, arvejas, betarraga)</a:t>
            </a:r>
          </a:p>
          <a:p>
            <a:pPr marL="177800" indent="-17780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es-ES" sz="1400" dirty="0"/>
              <a:t>Papas</a:t>
            </a:r>
          </a:p>
          <a:p>
            <a:pPr marL="177800" indent="-17780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es-ES" sz="1400" dirty="0"/>
              <a:t>Diversificación acuícola </a:t>
            </a:r>
            <a:r>
              <a:rPr lang="es-ES" sz="1400" dirty="0" smtClean="0"/>
              <a:t>(</a:t>
            </a:r>
            <a:r>
              <a:rPr lang="es-ES" sz="1400" b="1" dirty="0" smtClean="0"/>
              <a:t>ALGAS</a:t>
            </a:r>
            <a:r>
              <a:rPr lang="es-ES" sz="1400" dirty="0" smtClean="0"/>
              <a:t>, </a:t>
            </a:r>
            <a:r>
              <a:rPr lang="es-ES" sz="1400" dirty="0"/>
              <a:t>moluscos, centolla, etc.)</a:t>
            </a:r>
          </a:p>
          <a:p>
            <a:endParaRPr lang="es-CL" sz="1400" dirty="0"/>
          </a:p>
        </p:txBody>
      </p:sp>
      <p:pic>
        <p:nvPicPr>
          <p:cNvPr id="40" name="39 Imagen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9983" b="89932" l="3769" r="96776">
                        <a14:foregroundMark x1="35241" y1="36092" x2="35241" y2="36092"/>
                        <a14:foregroundMark x1="87648" y1="41041" x2="87648" y2="41041"/>
                        <a14:foregroundMark x1="92461" y1="77133" x2="92461" y2="77133"/>
                        <a14:foregroundMark x1="27384" y1="31143" x2="27384" y2="31143"/>
                        <a14:foregroundMark x1="44823" y1="73891" x2="44823" y2="73891"/>
                        <a14:foregroundMark x1="21708" y1="39249" x2="20527" y2="49744"/>
                        <a14:foregroundMark x1="17893" y1="43089" x2="16712" y2="45904"/>
                        <a14:foregroundMark x1="44687" y1="77474" x2="43824" y2="79693"/>
                        <a14:foregroundMark x1="34378" y1="80205" x2="34378" y2="80205"/>
                        <a14:foregroundMark x1="32925" y1="69710" x2="33515" y2="75768"/>
                        <a14:foregroundMark x1="49682" y1="76877" x2="52361" y2="79096"/>
                        <a14:foregroundMark x1="57947" y1="76877" x2="57947" y2="72440"/>
                        <a14:foregroundMark x1="65032" y1="77986" x2="65032" y2="71331"/>
                        <a14:foregroundMark x1="72661" y1="77474" x2="75023" y2="81314"/>
                        <a14:foregroundMark x1="80926" y1="80205" x2="82380" y2="72440"/>
                        <a14:backgroundMark x1="67075" y1="76877" x2="66803" y2="74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411837"/>
            <a:ext cx="2976412" cy="1584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 animBg="1"/>
      <p:bldP spid="10" grpId="0" animBg="1"/>
      <p:bldP spid="6" grpId="0"/>
      <p:bldP spid="9" grpId="0"/>
      <p:bldP spid="11" grpId="0" animBg="1"/>
      <p:bldP spid="13" grpId="0" animBg="1"/>
      <p:bldP spid="17" grpId="0"/>
      <p:bldP spid="18" grpId="0"/>
      <p:bldP spid="19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  <p:sp>
        <p:nvSpPr>
          <p:cNvPr id="33" name="32 Rectángulo redondeado"/>
          <p:cNvSpPr>
            <a:spLocks noChangeArrowheads="1"/>
          </p:cNvSpPr>
          <p:nvPr/>
        </p:nvSpPr>
        <p:spPr bwMode="auto">
          <a:xfrm>
            <a:off x="5724822" y="100360"/>
            <a:ext cx="3742228" cy="1168400"/>
          </a:xfrm>
          <a:prstGeom prst="roundRect">
            <a:avLst>
              <a:gd name="adj" fmla="val 1921"/>
            </a:avLst>
          </a:prstGeom>
          <a:solidFill>
            <a:schemeClr val="bg2">
              <a:lumMod val="10000"/>
              <a:alpha val="65097"/>
            </a:schemeClr>
          </a:solidFill>
          <a:ln w="25400">
            <a:noFill/>
            <a:round/>
            <a:headEnd/>
            <a:tailEnd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s-ES_tradnl">
              <a:solidFill>
                <a:srgbClr val="FFFFFF"/>
              </a:solidFill>
            </a:endParaRPr>
          </a:p>
        </p:txBody>
      </p:sp>
      <p:cxnSp>
        <p:nvCxnSpPr>
          <p:cNvPr id="22" name="21 Conector recto"/>
          <p:cNvCxnSpPr/>
          <p:nvPr/>
        </p:nvCxnSpPr>
        <p:spPr>
          <a:xfrm flipH="1">
            <a:off x="5884789" y="106685"/>
            <a:ext cx="325921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"/>
          <p:cNvCxnSpPr/>
          <p:nvPr/>
        </p:nvCxnSpPr>
        <p:spPr>
          <a:xfrm flipH="1">
            <a:off x="5867327" y="1196752"/>
            <a:ext cx="3276673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23 CuadroTexto"/>
          <p:cNvSpPr txBox="1"/>
          <p:nvPr/>
        </p:nvSpPr>
        <p:spPr>
          <a:xfrm>
            <a:off x="6121120" y="292006"/>
            <a:ext cx="1187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SECTOR</a:t>
            </a:r>
            <a:r>
              <a:rPr lang="es-CL" spc="-15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s-CL" spc="-15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7171501" y="184284"/>
            <a:ext cx="20810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ACUICOLA</a:t>
            </a:r>
            <a:endParaRPr lang="es-CL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6256441" y="557878"/>
            <a:ext cx="28520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SALMONERO</a:t>
            </a:r>
            <a:endParaRPr lang="es-CL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8 Rectángulo redondeado"/>
          <p:cNvSpPr>
            <a:spLocks noChangeArrowheads="1"/>
          </p:cNvSpPr>
          <p:nvPr/>
        </p:nvSpPr>
        <p:spPr bwMode="auto">
          <a:xfrm>
            <a:off x="681202" y="116632"/>
            <a:ext cx="4610878" cy="1995821"/>
          </a:xfrm>
          <a:prstGeom prst="roundRect">
            <a:avLst>
              <a:gd name="adj" fmla="val 1921"/>
            </a:avLst>
          </a:prstGeom>
          <a:solidFill>
            <a:schemeClr val="bg2">
              <a:lumMod val="10000"/>
              <a:alpha val="65097"/>
            </a:schemeClr>
          </a:solidFill>
          <a:ln w="25400">
            <a:noFill/>
            <a:round/>
            <a:headEnd/>
            <a:tailEnd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819381" y="388904"/>
            <a:ext cx="3970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92075" indent="-92075" algn="just">
              <a:buFont typeface="Arial" pitchFamily="34" charset="0"/>
              <a:buChar char="•"/>
            </a:pPr>
            <a:r>
              <a:rPr lang="es-C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Segundos productores de salmones</a:t>
            </a:r>
          </a:p>
          <a:p>
            <a:pPr marL="92075" indent="-92075" algn="just">
              <a:buFont typeface="Arial" pitchFamily="34" charset="0"/>
              <a:buChar char="•"/>
            </a:pPr>
            <a:r>
              <a:rPr lang="es-C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Primeros productores de trucha </a:t>
            </a:r>
            <a:endParaRPr lang="es-CL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819381" y="861602"/>
            <a:ext cx="4472699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22% </a:t>
            </a:r>
            <a:r>
              <a:rPr lang="es-CL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promedio </a:t>
            </a:r>
            <a:r>
              <a:rPr lang="es-CL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expansión</a:t>
            </a:r>
          </a:p>
          <a:p>
            <a:r>
              <a:rPr lang="es-CL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s-CL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nual </a:t>
            </a:r>
            <a:r>
              <a:rPr lang="es-CL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por</a:t>
            </a:r>
            <a:r>
              <a:rPr lang="es-CL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CL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 años</a:t>
            </a:r>
            <a:r>
              <a:rPr lang="es-CL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s-CL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11 Rectángulo redondeado"/>
          <p:cNvSpPr>
            <a:spLocks noChangeArrowheads="1"/>
          </p:cNvSpPr>
          <p:nvPr/>
        </p:nvSpPr>
        <p:spPr bwMode="auto">
          <a:xfrm>
            <a:off x="5428010" y="2295769"/>
            <a:ext cx="4039040" cy="1168400"/>
          </a:xfrm>
          <a:prstGeom prst="roundRect">
            <a:avLst>
              <a:gd name="adj" fmla="val 1921"/>
            </a:avLst>
          </a:prstGeom>
          <a:solidFill>
            <a:schemeClr val="bg2">
              <a:lumMod val="10000"/>
              <a:alpha val="65097"/>
            </a:schemeClr>
          </a:solidFill>
          <a:ln w="25400">
            <a:noFill/>
            <a:round/>
            <a:headEnd/>
            <a:tailEnd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s-ES_tradnl">
              <a:solidFill>
                <a:srgbClr val="FFFFFF"/>
              </a:solidFill>
            </a:endParaRPr>
          </a:p>
        </p:txBody>
      </p:sp>
      <p:cxnSp>
        <p:nvCxnSpPr>
          <p:cNvPr id="13" name="12 Conector recto"/>
          <p:cNvCxnSpPr/>
          <p:nvPr/>
        </p:nvCxnSpPr>
        <p:spPr>
          <a:xfrm flipH="1">
            <a:off x="5746212" y="2333925"/>
            <a:ext cx="325921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 flipH="1">
            <a:off x="5728750" y="3351984"/>
            <a:ext cx="3276673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14 CuadroTexto"/>
          <p:cNvSpPr txBox="1"/>
          <p:nvPr/>
        </p:nvSpPr>
        <p:spPr>
          <a:xfrm>
            <a:off x="5690249" y="2411596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55.000 empleos directos</a:t>
            </a:r>
            <a:endParaRPr lang="es-CL" spc="-15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5656742" y="2714015"/>
            <a:ext cx="34451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PLENO EMPLEO</a:t>
            </a:r>
            <a:endParaRPr lang="es-CL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17 Rectángulo redondeado"/>
          <p:cNvSpPr>
            <a:spLocks noChangeArrowheads="1"/>
          </p:cNvSpPr>
          <p:nvPr/>
        </p:nvSpPr>
        <p:spPr bwMode="auto">
          <a:xfrm>
            <a:off x="5289714" y="4817555"/>
            <a:ext cx="4033320" cy="1995821"/>
          </a:xfrm>
          <a:prstGeom prst="roundRect">
            <a:avLst>
              <a:gd name="adj" fmla="val 1921"/>
            </a:avLst>
          </a:prstGeom>
          <a:solidFill>
            <a:schemeClr val="bg2">
              <a:lumMod val="10000"/>
              <a:alpha val="65097"/>
            </a:schemeClr>
          </a:solidFill>
          <a:ln w="25400">
            <a:noFill/>
            <a:round/>
            <a:headEnd/>
            <a:tailEnd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427893" y="5288416"/>
            <a:ext cx="36260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indent="-92075">
              <a:buFont typeface="Arial" pitchFamily="34" charset="0"/>
              <a:buChar char="•"/>
            </a:pPr>
            <a:r>
              <a:rPr lang="es-C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Otorgamiento de licencia</a:t>
            </a:r>
          </a:p>
          <a:p>
            <a:pPr marL="92075" indent="-92075">
              <a:buFont typeface="Arial" pitchFamily="34" charset="0"/>
              <a:buChar char="•"/>
            </a:pPr>
            <a:r>
              <a:rPr lang="es-C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Aguas cristalinas y puras</a:t>
            </a:r>
          </a:p>
          <a:p>
            <a:pPr marL="92075" indent="-92075">
              <a:buFont typeface="Arial" pitchFamily="34" charset="0"/>
              <a:buChar char="•"/>
            </a:pPr>
            <a:r>
              <a:rPr lang="es-C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Ubicación Geográfica</a:t>
            </a:r>
            <a:endParaRPr lang="es-CL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220072" y="4806322"/>
            <a:ext cx="39414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VENTAJAS</a:t>
            </a:r>
            <a:r>
              <a:rPr lang="es-CL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C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COMPARATIVAS</a:t>
            </a:r>
            <a:endParaRPr lang="es-CL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20 Rectángulo redondeado"/>
          <p:cNvSpPr>
            <a:spLocks noChangeArrowheads="1"/>
          </p:cNvSpPr>
          <p:nvPr/>
        </p:nvSpPr>
        <p:spPr bwMode="auto">
          <a:xfrm>
            <a:off x="-612576" y="3075544"/>
            <a:ext cx="5184576" cy="2081648"/>
          </a:xfrm>
          <a:prstGeom prst="roundRect">
            <a:avLst>
              <a:gd name="adj" fmla="val 1921"/>
            </a:avLst>
          </a:prstGeom>
          <a:solidFill>
            <a:schemeClr val="bg2">
              <a:lumMod val="10000"/>
              <a:alpha val="65097"/>
            </a:schemeClr>
          </a:solidFill>
          <a:ln w="25400">
            <a:noFill/>
            <a:round/>
            <a:headEnd/>
            <a:tailEnd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52978" y="3064311"/>
            <a:ext cx="451902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PRINCIPAL</a:t>
            </a:r>
            <a:r>
              <a:rPr lang="es-CL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VENTAJA</a:t>
            </a:r>
            <a:r>
              <a:rPr lang="es-CL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CL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COMPETITIVA</a:t>
            </a:r>
            <a:endParaRPr lang="es-CL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E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alto 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nivel </a:t>
            </a:r>
            <a:r>
              <a:rPr lang="es-E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 </a:t>
            </a:r>
            <a:r>
              <a:rPr lang="es-E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desarrollo 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tecnológico e innovación</a:t>
            </a:r>
            <a:r>
              <a:rPr lang="es-E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que puede ser transferido a otras industrias y exportable a otros países con una acuicultura incipiente. </a:t>
            </a:r>
            <a:endParaRPr lang="es-CL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750"/>
                            </p:stCondLst>
                            <p:childTnLst>
                              <p:par>
                                <p:cTn id="4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750"/>
                            </p:stCondLst>
                            <p:childTnLst>
                              <p:par>
                                <p:cTn id="6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500"/>
                            </p:stCondLst>
                            <p:childTnLst>
                              <p:par>
                                <p:cTn id="8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24" grpId="0"/>
      <p:bldP spid="30" grpId="0"/>
      <p:bldP spid="32" grpId="0"/>
      <p:bldP spid="9" grpId="0" animBg="1"/>
      <p:bldP spid="10" grpId="0"/>
      <p:bldP spid="11" grpId="0"/>
      <p:bldP spid="12" grpId="0" animBg="1"/>
      <p:bldP spid="15" grpId="0"/>
      <p:bldP spid="16" grpId="0"/>
      <p:bldP spid="18" grpId="0" animBg="1"/>
      <p:bldP spid="19" grpId="0"/>
      <p:bldP spid="20" grpId="0"/>
      <p:bldP spid="21" grpId="0" animBg="1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  <p:sp>
        <p:nvSpPr>
          <p:cNvPr id="16" name="15 Rectángulo redondeado"/>
          <p:cNvSpPr>
            <a:spLocks noChangeArrowheads="1"/>
          </p:cNvSpPr>
          <p:nvPr/>
        </p:nvSpPr>
        <p:spPr bwMode="auto">
          <a:xfrm>
            <a:off x="-180528" y="100360"/>
            <a:ext cx="3743722" cy="1168400"/>
          </a:xfrm>
          <a:prstGeom prst="roundRect">
            <a:avLst>
              <a:gd name="adj" fmla="val 1921"/>
            </a:avLst>
          </a:prstGeom>
          <a:solidFill>
            <a:schemeClr val="bg2">
              <a:lumMod val="10000"/>
              <a:alpha val="65097"/>
            </a:schemeClr>
          </a:solidFill>
          <a:ln w="25400">
            <a:noFill/>
            <a:round/>
            <a:headEnd/>
            <a:tailEnd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s-ES_tradnl">
              <a:solidFill>
                <a:srgbClr val="FFFFFF"/>
              </a:solidFill>
            </a:endParaRPr>
          </a:p>
        </p:txBody>
      </p:sp>
      <p:cxnSp>
        <p:nvCxnSpPr>
          <p:cNvPr id="18" name="17 Conector recto"/>
          <p:cNvCxnSpPr/>
          <p:nvPr/>
        </p:nvCxnSpPr>
        <p:spPr>
          <a:xfrm flipH="1">
            <a:off x="124967" y="106685"/>
            <a:ext cx="325921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"/>
          <p:cNvCxnSpPr/>
          <p:nvPr/>
        </p:nvCxnSpPr>
        <p:spPr>
          <a:xfrm flipH="1">
            <a:off x="107505" y="1196752"/>
            <a:ext cx="3276673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CuadroTexto"/>
          <p:cNvSpPr txBox="1"/>
          <p:nvPr/>
        </p:nvSpPr>
        <p:spPr>
          <a:xfrm>
            <a:off x="124966" y="292006"/>
            <a:ext cx="1187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SECTOR</a:t>
            </a:r>
            <a:r>
              <a:rPr lang="es-CL" spc="-15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s-CL" spc="-15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303159" y="184284"/>
            <a:ext cx="20810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ACUICOLA</a:t>
            </a:r>
            <a:endParaRPr lang="es-CL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07504" y="548680"/>
            <a:ext cx="3320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MITILICULTURA</a:t>
            </a:r>
            <a:endParaRPr lang="es-CL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26 Rectángulo redondeado"/>
          <p:cNvSpPr>
            <a:spLocks noChangeArrowheads="1"/>
          </p:cNvSpPr>
          <p:nvPr/>
        </p:nvSpPr>
        <p:spPr bwMode="auto">
          <a:xfrm>
            <a:off x="-29828" y="5733256"/>
            <a:ext cx="3673360" cy="923330"/>
          </a:xfrm>
          <a:prstGeom prst="roundRect">
            <a:avLst>
              <a:gd name="adj" fmla="val 1921"/>
            </a:avLst>
          </a:prstGeom>
          <a:solidFill>
            <a:schemeClr val="bg2">
              <a:lumMod val="10000"/>
              <a:alpha val="65097"/>
            </a:schemeClr>
          </a:solidFill>
          <a:ln w="25400">
            <a:noFill/>
            <a:round/>
            <a:headEnd/>
            <a:tailEnd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108589" y="5733256"/>
            <a:ext cx="35349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12.000 empleos directos</a:t>
            </a:r>
          </a:p>
          <a:p>
            <a:r>
              <a:rPr lang="es-C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22 empleos por ton. Cosechada</a:t>
            </a:r>
          </a:p>
          <a:p>
            <a:r>
              <a:rPr lang="es-C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65 empleos por c/millón </a:t>
            </a:r>
            <a:r>
              <a:rPr lang="es-CL" b="1" dirty="0">
                <a:solidFill>
                  <a:schemeClr val="bg1"/>
                </a:solidFill>
              </a:rPr>
              <a:t>USD$</a:t>
            </a:r>
            <a:endParaRPr lang="es-CL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28 Rectángulo redondeado"/>
          <p:cNvSpPr>
            <a:spLocks noChangeArrowheads="1"/>
          </p:cNvSpPr>
          <p:nvPr/>
        </p:nvSpPr>
        <p:spPr bwMode="auto">
          <a:xfrm>
            <a:off x="3943570" y="822363"/>
            <a:ext cx="5616623" cy="1382501"/>
          </a:xfrm>
          <a:prstGeom prst="roundRect">
            <a:avLst>
              <a:gd name="adj" fmla="val 1921"/>
            </a:avLst>
          </a:prstGeom>
          <a:solidFill>
            <a:schemeClr val="bg2">
              <a:lumMod val="10000"/>
              <a:alpha val="65097"/>
            </a:schemeClr>
          </a:solidFill>
          <a:ln w="25400">
            <a:noFill/>
            <a:round/>
            <a:headEnd/>
            <a:tailEnd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4447625" y="778335"/>
            <a:ext cx="5596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1.110 centros inscritos, </a:t>
            </a:r>
            <a:r>
              <a:rPr lang="es-CL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827 OPERANDO</a:t>
            </a:r>
          </a:p>
        </p:txBody>
      </p:sp>
      <p:sp>
        <p:nvSpPr>
          <p:cNvPr id="31" name="30 Rectángulo redondeado"/>
          <p:cNvSpPr>
            <a:spLocks noChangeArrowheads="1"/>
          </p:cNvSpPr>
          <p:nvPr/>
        </p:nvSpPr>
        <p:spPr bwMode="auto">
          <a:xfrm>
            <a:off x="7181603" y="4716462"/>
            <a:ext cx="1982553" cy="2456953"/>
          </a:xfrm>
          <a:prstGeom prst="roundRect">
            <a:avLst>
              <a:gd name="adj" fmla="val 1921"/>
            </a:avLst>
          </a:prstGeom>
          <a:solidFill>
            <a:schemeClr val="bg2">
              <a:lumMod val="10000"/>
              <a:alpha val="65097"/>
            </a:schemeClr>
          </a:solidFill>
          <a:ln w="25400">
            <a:noFill/>
            <a:round/>
            <a:headEnd/>
            <a:tailEnd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7296325" y="4765428"/>
            <a:ext cx="1753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PSMB</a:t>
            </a:r>
            <a:endParaRPr lang="es-CL" sz="2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7304115" y="5134760"/>
            <a:ext cx="17453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s-CL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rograma</a:t>
            </a:r>
          </a:p>
          <a:p>
            <a:pPr algn="r"/>
            <a:r>
              <a:rPr lang="es-CL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s-CL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anitario</a:t>
            </a:r>
          </a:p>
          <a:p>
            <a:r>
              <a:rPr lang="es-CL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s-CL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oluscos</a:t>
            </a:r>
          </a:p>
          <a:p>
            <a:pPr algn="r"/>
            <a:r>
              <a:rPr lang="es-CL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s-CL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ivalvos</a:t>
            </a:r>
            <a:endParaRPr lang="es-CL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33 CuadroTexto"/>
          <p:cNvSpPr txBox="1"/>
          <p:nvPr/>
        </p:nvSpPr>
        <p:spPr>
          <a:xfrm>
            <a:off x="3943569" y="1126485"/>
            <a:ext cx="453650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Cosecha 2014   </a:t>
            </a:r>
            <a:r>
              <a:rPr lang="es-C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184.215</a:t>
            </a:r>
            <a:r>
              <a:rPr lang="es-CL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toneladas</a:t>
            </a:r>
          </a:p>
          <a:p>
            <a:pPr algn="r"/>
            <a:r>
              <a:rPr lang="es-C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98,9% de la producción nacional</a:t>
            </a:r>
          </a:p>
          <a:p>
            <a:pPr lvl="0" algn="r"/>
            <a:r>
              <a:rPr lang="es-ES_tradnl" dirty="0">
                <a:solidFill>
                  <a:schemeClr val="bg1"/>
                </a:solidFill>
              </a:rPr>
              <a:t>Volumen creciente y estable</a:t>
            </a:r>
          </a:p>
          <a:p>
            <a:pPr algn="r"/>
            <a:endParaRPr lang="es-CL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34 Rectángulo redondeado"/>
          <p:cNvSpPr>
            <a:spLocks noChangeArrowheads="1"/>
          </p:cNvSpPr>
          <p:nvPr/>
        </p:nvSpPr>
        <p:spPr bwMode="auto">
          <a:xfrm>
            <a:off x="1920968" y="2417400"/>
            <a:ext cx="5027296" cy="2523768"/>
          </a:xfrm>
          <a:prstGeom prst="roundRect">
            <a:avLst>
              <a:gd name="adj" fmla="val 1921"/>
            </a:avLst>
          </a:prstGeom>
          <a:solidFill>
            <a:schemeClr val="bg2">
              <a:lumMod val="10000"/>
              <a:alpha val="65097"/>
            </a:schemeClr>
          </a:solidFill>
          <a:ln w="25400">
            <a:noFill/>
            <a:round/>
            <a:headEnd/>
            <a:tailEnd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marL="285750" lvl="0" indent="-285750">
              <a:buFont typeface="Arial" pitchFamily="34" charset="0"/>
              <a:buChar char="•"/>
            </a:pP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920968" y="2417400"/>
            <a:ext cx="4851161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es-CL" dirty="0">
                <a:solidFill>
                  <a:schemeClr val="bg1"/>
                </a:solidFill>
              </a:rPr>
              <a:t>Producto </a:t>
            </a:r>
            <a:r>
              <a:rPr lang="es-CL" sz="2400" b="1" dirty="0">
                <a:solidFill>
                  <a:schemeClr val="bg1"/>
                </a:solidFill>
              </a:rPr>
              <a:t>demandado</a:t>
            </a:r>
            <a:r>
              <a:rPr lang="es-CL" dirty="0">
                <a:solidFill>
                  <a:schemeClr val="bg1"/>
                </a:solidFill>
              </a:rPr>
              <a:t> por los mercados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s-CL" sz="2400" b="1" dirty="0">
                <a:solidFill>
                  <a:schemeClr val="bg1"/>
                </a:solidFill>
              </a:rPr>
              <a:t>Sano</a:t>
            </a:r>
            <a:r>
              <a:rPr lang="es-CL" dirty="0">
                <a:solidFill>
                  <a:schemeClr val="bg1"/>
                </a:solidFill>
              </a:rPr>
              <a:t> y </a:t>
            </a:r>
            <a:r>
              <a:rPr lang="es-CL" sz="2400" b="1" dirty="0">
                <a:solidFill>
                  <a:schemeClr val="bg1"/>
                </a:solidFill>
              </a:rPr>
              <a:t>fácil</a:t>
            </a:r>
            <a:r>
              <a:rPr lang="es-CL" dirty="0">
                <a:solidFill>
                  <a:schemeClr val="bg1"/>
                </a:solidFill>
              </a:rPr>
              <a:t> de cultivar (no es necesario alimentar).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s-CL" dirty="0">
                <a:solidFill>
                  <a:schemeClr val="bg1"/>
                </a:solidFill>
              </a:rPr>
              <a:t>Excelente fuente de </a:t>
            </a:r>
            <a:r>
              <a:rPr lang="es-CL" sz="2400" b="1" dirty="0">
                <a:solidFill>
                  <a:schemeClr val="bg1"/>
                </a:solidFill>
              </a:rPr>
              <a:t>proteína</a:t>
            </a:r>
            <a:r>
              <a:rPr lang="es-CL" dirty="0">
                <a:solidFill>
                  <a:schemeClr val="bg1"/>
                </a:solidFill>
              </a:rPr>
              <a:t> a un </a:t>
            </a:r>
            <a:r>
              <a:rPr lang="es-CL" sz="2400" b="1" dirty="0">
                <a:solidFill>
                  <a:schemeClr val="bg1"/>
                </a:solidFill>
              </a:rPr>
              <a:t>costo muy competitivo.</a:t>
            </a:r>
            <a:endParaRPr lang="es-CL" b="1" dirty="0">
              <a:solidFill>
                <a:schemeClr val="bg1"/>
              </a:solidFill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s-CL" sz="2000" b="1" dirty="0">
                <a:solidFill>
                  <a:schemeClr val="bg1"/>
                </a:solidFill>
              </a:rPr>
              <a:t>Capacidad</a:t>
            </a:r>
            <a:r>
              <a:rPr lang="es-CL" dirty="0">
                <a:solidFill>
                  <a:schemeClr val="bg1"/>
                </a:solidFill>
              </a:rPr>
              <a:t> productiva regional desarrollada.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MX" sz="2400" b="1" dirty="0">
                <a:solidFill>
                  <a:schemeClr val="bg1"/>
                </a:solidFill>
              </a:rPr>
              <a:t>Mesa sectorial </a:t>
            </a:r>
            <a:r>
              <a:rPr lang="es-MX" dirty="0">
                <a:solidFill>
                  <a:schemeClr val="bg1"/>
                </a:solidFill>
              </a:rPr>
              <a:t>(</a:t>
            </a:r>
            <a:r>
              <a:rPr lang="es-MX" dirty="0" err="1">
                <a:solidFill>
                  <a:schemeClr val="bg1"/>
                </a:solidFill>
              </a:rPr>
              <a:t>cluster</a:t>
            </a:r>
            <a:r>
              <a:rPr lang="es-MX" dirty="0">
                <a:solidFill>
                  <a:schemeClr val="bg1"/>
                </a:solidFill>
              </a:rPr>
              <a:t>)</a:t>
            </a:r>
            <a:endParaRPr lang="es-ES_tradn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75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750"/>
                            </p:stCondLst>
                            <p:childTnLst>
                              <p:par>
                                <p:cTn id="6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  <p:bldP spid="3" grpId="0"/>
      <p:bldP spid="11" grpId="0"/>
      <p:bldP spid="27" grpId="0" animBg="1"/>
      <p:bldP spid="28" grpId="0"/>
      <p:bldP spid="29" grpId="0" animBg="1"/>
      <p:bldP spid="30" grpId="0"/>
      <p:bldP spid="31" grpId="0" animBg="1"/>
      <p:bldP spid="32" grpId="0"/>
      <p:bldP spid="33" grpId="0"/>
      <p:bldP spid="34" grpId="0"/>
      <p:bldP spid="35" grpId="0" animBg="1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qrtlSvPNkCqt_..MHU6l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ktdSLSAMkmCqgL_7ihuF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oa9wUUHG0GOc3jwzNfoJA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13195</TotalTime>
  <Words>699</Words>
  <Application>Microsoft Office PowerPoint</Application>
  <PresentationFormat>Presentación en pantalla (4:3)</PresentationFormat>
  <Paragraphs>158</Paragraphs>
  <Slides>17</Slides>
  <Notes>3</Notes>
  <HiddenSlides>0</HiddenSlides>
  <MMClips>0</MMClips>
  <ScaleCrop>false</ScaleCrop>
  <HeadingPairs>
    <vt:vector size="8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17</vt:i4>
      </vt:variant>
      <vt:variant>
        <vt:lpstr>Presentaciones personalizadas</vt:lpstr>
      </vt:variant>
      <vt:variant>
        <vt:i4>1</vt:i4>
      </vt:variant>
    </vt:vector>
  </HeadingPairs>
  <TitlesOfParts>
    <vt:vector size="20" baseType="lpstr">
      <vt:lpstr>Tema de Office</vt:lpstr>
      <vt:lpstr>think-cell Slide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Presentación personalizada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FRD</dc:creator>
  <cp:lastModifiedBy>Figueroa</cp:lastModifiedBy>
  <cp:revision>786</cp:revision>
  <dcterms:created xsi:type="dcterms:W3CDTF">2012-08-29T12:02:06Z</dcterms:created>
  <dcterms:modified xsi:type="dcterms:W3CDTF">2015-10-20T19:25:09Z</dcterms:modified>
</cp:coreProperties>
</file>